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19" r:id="rId1"/>
  </p:sldMasterIdLst>
  <p:notesMasterIdLst>
    <p:notesMasterId r:id="rId56"/>
  </p:notesMasterIdLst>
  <p:sldIdLst>
    <p:sldId id="271" r:id="rId2"/>
    <p:sldId id="262" r:id="rId3"/>
    <p:sldId id="287" r:id="rId4"/>
    <p:sldId id="291" r:id="rId5"/>
    <p:sldId id="292" r:id="rId6"/>
    <p:sldId id="258" r:id="rId7"/>
    <p:sldId id="289" r:id="rId8"/>
    <p:sldId id="293" r:id="rId9"/>
    <p:sldId id="272" r:id="rId10"/>
    <p:sldId id="337" r:id="rId11"/>
    <p:sldId id="338" r:id="rId12"/>
    <p:sldId id="339" r:id="rId13"/>
    <p:sldId id="341" r:id="rId14"/>
    <p:sldId id="294" r:id="rId15"/>
    <p:sldId id="295" r:id="rId16"/>
    <p:sldId id="296" r:id="rId17"/>
    <p:sldId id="298" r:id="rId18"/>
    <p:sldId id="332" r:id="rId19"/>
    <p:sldId id="299" r:id="rId20"/>
    <p:sldId id="300" r:id="rId21"/>
    <p:sldId id="301" r:id="rId22"/>
    <p:sldId id="302" r:id="rId23"/>
    <p:sldId id="304" r:id="rId24"/>
    <p:sldId id="303" r:id="rId25"/>
    <p:sldId id="342" r:id="rId26"/>
    <p:sldId id="306" r:id="rId27"/>
    <p:sldId id="308" r:id="rId28"/>
    <p:sldId id="309" r:id="rId29"/>
    <p:sldId id="310" r:id="rId30"/>
    <p:sldId id="311" r:id="rId31"/>
    <p:sldId id="333" r:id="rId32"/>
    <p:sldId id="312" r:id="rId33"/>
    <p:sldId id="343" r:id="rId34"/>
    <p:sldId id="344" r:id="rId35"/>
    <p:sldId id="314" r:id="rId36"/>
    <p:sldId id="315" r:id="rId37"/>
    <p:sldId id="345" r:id="rId38"/>
    <p:sldId id="346" r:id="rId39"/>
    <p:sldId id="327" r:id="rId40"/>
    <p:sldId id="316" r:id="rId41"/>
    <p:sldId id="317" r:id="rId42"/>
    <p:sldId id="319" r:id="rId43"/>
    <p:sldId id="347" r:id="rId44"/>
    <p:sldId id="322" r:id="rId45"/>
    <p:sldId id="323" r:id="rId46"/>
    <p:sldId id="348" r:id="rId47"/>
    <p:sldId id="324" r:id="rId48"/>
    <p:sldId id="325" r:id="rId49"/>
    <p:sldId id="349" r:id="rId50"/>
    <p:sldId id="328" r:id="rId51"/>
    <p:sldId id="350" r:id="rId52"/>
    <p:sldId id="352" r:id="rId53"/>
    <p:sldId id="351" r:id="rId54"/>
    <p:sldId id="28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3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419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2A7C6-F77E-40E9-BEAC-C5D938B80E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FE3BF-8BEC-4475-9D94-ED16B0DB4AF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Служащие</a:t>
          </a:r>
          <a:endParaRPr lang="ru-RU" dirty="0"/>
        </a:p>
      </dgm:t>
    </dgm:pt>
    <dgm:pt modelId="{55A1D1B4-9849-4F8A-932E-30DD8069136C}" type="parTrans" cxnId="{7E7F7E68-B9F2-460F-B797-B23BF5C20712}">
      <dgm:prSet/>
      <dgm:spPr/>
      <dgm:t>
        <a:bodyPr/>
        <a:lstStyle/>
        <a:p>
          <a:endParaRPr lang="ru-RU"/>
        </a:p>
      </dgm:t>
    </dgm:pt>
    <dgm:pt modelId="{4BE07EE9-58F3-4A06-9026-8D0AF3B1746E}" type="sibTrans" cxnId="{7E7F7E68-B9F2-460F-B797-B23BF5C20712}">
      <dgm:prSet/>
      <dgm:spPr/>
      <dgm:t>
        <a:bodyPr/>
        <a:lstStyle/>
        <a:p>
          <a:endParaRPr lang="ru-RU"/>
        </a:p>
      </dgm:t>
    </dgm:pt>
    <dgm:pt modelId="{FD81B53A-7C4A-4633-BA7F-1ABF767760B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соблюдению требований к служебному поведению муниципальных служащих ОМСУ и урегулированию конфликта интересов</a:t>
          </a:r>
          <a:endParaRPr lang="ru-RU" sz="1500" dirty="0"/>
        </a:p>
      </dgm:t>
    </dgm:pt>
    <dgm:pt modelId="{8C183A93-0C81-406E-8F38-B5F1DC94108E}" type="parTrans" cxnId="{35796C5A-E944-4FBD-91C8-1803927D06B2}">
      <dgm:prSet/>
      <dgm:spPr/>
      <dgm:t>
        <a:bodyPr/>
        <a:lstStyle/>
        <a:p>
          <a:endParaRPr lang="ru-RU"/>
        </a:p>
      </dgm:t>
    </dgm:pt>
    <dgm:pt modelId="{E8AC6284-8FE1-433D-B252-48816E9F4909}" type="sibTrans" cxnId="{35796C5A-E944-4FBD-91C8-1803927D06B2}">
      <dgm:prSet/>
      <dgm:spPr/>
      <dgm:t>
        <a:bodyPr/>
        <a:lstStyle/>
        <a:p>
          <a:endParaRPr lang="ru-RU"/>
        </a:p>
      </dgm:t>
    </dgm:pt>
    <dgm:pt modelId="{5139DFB2-9702-4036-8CE9-75B02AD79C4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Депутаты, руководители (главы) МО </a:t>
          </a:r>
          <a:endParaRPr lang="ru-RU" sz="2000" dirty="0"/>
        </a:p>
      </dgm:t>
    </dgm:pt>
    <dgm:pt modelId="{CD8A7EE0-36A7-4D2E-8C9E-41969169EFB6}" type="parTrans" cxnId="{8C492369-193C-40C0-9B5B-DDC58D4F2D0B}">
      <dgm:prSet/>
      <dgm:spPr/>
      <dgm:t>
        <a:bodyPr/>
        <a:lstStyle/>
        <a:p>
          <a:endParaRPr lang="ru-RU"/>
        </a:p>
      </dgm:t>
    </dgm:pt>
    <dgm:pt modelId="{1286F5B3-5762-4506-808C-125BB2F31A4C}" type="sibTrans" cxnId="{8C492369-193C-40C0-9B5B-DDC58D4F2D0B}">
      <dgm:prSet/>
      <dgm:spPr/>
      <dgm:t>
        <a:bodyPr/>
        <a:lstStyle/>
        <a:p>
          <a:endParaRPr lang="ru-RU"/>
        </a:p>
      </dgm:t>
    </dgm:pt>
    <dgm:pt modelId="{AFE36299-7F22-4D14-AB5A-024635095FC4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противодействию коррупции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EFAE5-91D5-4C58-A376-CB8A3F72B6A8}" type="parTrans" cxnId="{A15FCD0C-B8A0-4639-8CBC-AD840BDF9D14}">
      <dgm:prSet/>
      <dgm:spPr/>
      <dgm:t>
        <a:bodyPr/>
        <a:lstStyle/>
        <a:p>
          <a:endParaRPr lang="ru-RU"/>
        </a:p>
      </dgm:t>
    </dgm:pt>
    <dgm:pt modelId="{A80BA04C-3A22-478C-8D4F-EDCB4ADCF73A}" type="sibTrans" cxnId="{A15FCD0C-B8A0-4639-8CBC-AD840BDF9D14}">
      <dgm:prSet/>
      <dgm:spPr/>
      <dgm:t>
        <a:bodyPr/>
        <a:lstStyle/>
        <a:p>
          <a:endParaRPr lang="ru-RU"/>
        </a:p>
      </dgm:t>
    </dgm:pt>
    <dgm:pt modelId="{B1399613-7C09-4B1A-84D2-3F5B124FB7A2}" type="pres">
      <dgm:prSet presAssocID="{32A2A7C6-F77E-40E9-BEAC-C5D938B80E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8A15CD-9CCF-4093-B122-D94499E5076B}" type="pres">
      <dgm:prSet presAssocID="{708FE3BF-8BEC-4475-9D94-ED16B0DB4AFE}" presName="horFlow" presStyleCnt="0"/>
      <dgm:spPr/>
    </dgm:pt>
    <dgm:pt modelId="{9C8CF0AF-606C-47D3-9B41-59DCD0360D06}" type="pres">
      <dgm:prSet presAssocID="{708FE3BF-8BEC-4475-9D94-ED16B0DB4AFE}" presName="bigChev" presStyleLbl="node1" presStyleIdx="0" presStyleCnt="2" custScaleX="66456"/>
      <dgm:spPr/>
      <dgm:t>
        <a:bodyPr/>
        <a:lstStyle/>
        <a:p>
          <a:endParaRPr lang="ru-RU"/>
        </a:p>
      </dgm:t>
    </dgm:pt>
    <dgm:pt modelId="{B10D13F6-0175-4622-9D81-6D98D1903400}" type="pres">
      <dgm:prSet presAssocID="{8C183A93-0C81-406E-8F38-B5F1DC94108E}" presName="parTrans" presStyleCnt="0"/>
      <dgm:spPr/>
    </dgm:pt>
    <dgm:pt modelId="{8B03B611-5DBF-488B-8EAA-84CA8B11D586}" type="pres">
      <dgm:prSet presAssocID="{FD81B53A-7C4A-4633-BA7F-1ABF767760B9}" presName="node" presStyleLbl="alignAccFollowNode1" presStyleIdx="0" presStyleCnt="2" custScaleX="118253" custScaleY="11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60CFF-6A20-4E1C-8FFB-EF3B350A63CC}" type="pres">
      <dgm:prSet presAssocID="{708FE3BF-8BEC-4475-9D94-ED16B0DB4AFE}" presName="vSp" presStyleCnt="0"/>
      <dgm:spPr/>
    </dgm:pt>
    <dgm:pt modelId="{694F1233-374F-434C-8AD9-BD6F8A812BD4}" type="pres">
      <dgm:prSet presAssocID="{5139DFB2-9702-4036-8CE9-75B02AD79C40}" presName="horFlow" presStyleCnt="0"/>
      <dgm:spPr/>
    </dgm:pt>
    <dgm:pt modelId="{C2A8B085-41EC-4E3D-BF0F-A2998AFA66A7}" type="pres">
      <dgm:prSet presAssocID="{5139DFB2-9702-4036-8CE9-75B02AD79C40}" presName="bigChev" presStyleLbl="node1" presStyleIdx="1" presStyleCnt="2" custScaleX="82138"/>
      <dgm:spPr/>
      <dgm:t>
        <a:bodyPr/>
        <a:lstStyle/>
        <a:p>
          <a:endParaRPr lang="ru-RU"/>
        </a:p>
      </dgm:t>
    </dgm:pt>
    <dgm:pt modelId="{C68B7FB4-E09D-4514-B400-730A0585FF6B}" type="pres">
      <dgm:prSet presAssocID="{35DEFAE5-91D5-4C58-A376-CB8A3F72B6A8}" presName="parTrans" presStyleCnt="0"/>
      <dgm:spPr/>
    </dgm:pt>
    <dgm:pt modelId="{B7036C2C-486D-42F6-87D6-1B4C1E23C370}" type="pres">
      <dgm:prSet presAssocID="{AFE36299-7F22-4D14-AB5A-024635095FC4}" presName="node" presStyleLbl="alignAccFollowNode1" presStyleIdx="1" presStyleCnt="2" custScaleY="111931" custLinFactNeighborX="1416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92369-193C-40C0-9B5B-DDC58D4F2D0B}" srcId="{32A2A7C6-F77E-40E9-BEAC-C5D938B80EC0}" destId="{5139DFB2-9702-4036-8CE9-75B02AD79C40}" srcOrd="1" destOrd="0" parTransId="{CD8A7EE0-36A7-4D2E-8C9E-41969169EFB6}" sibTransId="{1286F5B3-5762-4506-808C-125BB2F31A4C}"/>
    <dgm:cxn modelId="{2CED2C72-2E73-4C0A-8F0B-B92388267F57}" type="presOf" srcId="{32A2A7C6-F77E-40E9-BEAC-C5D938B80EC0}" destId="{B1399613-7C09-4B1A-84D2-3F5B124FB7A2}" srcOrd="0" destOrd="0" presId="urn:microsoft.com/office/officeart/2005/8/layout/lProcess3"/>
    <dgm:cxn modelId="{03FFCA3A-CCA0-4B42-B9AD-DAB73B73C7AF}" type="presOf" srcId="{AFE36299-7F22-4D14-AB5A-024635095FC4}" destId="{B7036C2C-486D-42F6-87D6-1B4C1E23C370}" srcOrd="0" destOrd="0" presId="urn:microsoft.com/office/officeart/2005/8/layout/lProcess3"/>
    <dgm:cxn modelId="{3A0E71B8-3BB1-4A6A-9CAE-7B01B1CB1968}" type="presOf" srcId="{5139DFB2-9702-4036-8CE9-75B02AD79C40}" destId="{C2A8B085-41EC-4E3D-BF0F-A2998AFA66A7}" srcOrd="0" destOrd="0" presId="urn:microsoft.com/office/officeart/2005/8/layout/lProcess3"/>
    <dgm:cxn modelId="{A15FCD0C-B8A0-4639-8CBC-AD840BDF9D14}" srcId="{5139DFB2-9702-4036-8CE9-75B02AD79C40}" destId="{AFE36299-7F22-4D14-AB5A-024635095FC4}" srcOrd="0" destOrd="0" parTransId="{35DEFAE5-91D5-4C58-A376-CB8A3F72B6A8}" sibTransId="{A80BA04C-3A22-478C-8D4F-EDCB4ADCF73A}"/>
    <dgm:cxn modelId="{7E7F7E68-B9F2-460F-B797-B23BF5C20712}" srcId="{32A2A7C6-F77E-40E9-BEAC-C5D938B80EC0}" destId="{708FE3BF-8BEC-4475-9D94-ED16B0DB4AFE}" srcOrd="0" destOrd="0" parTransId="{55A1D1B4-9849-4F8A-932E-30DD8069136C}" sibTransId="{4BE07EE9-58F3-4A06-9026-8D0AF3B1746E}"/>
    <dgm:cxn modelId="{35796C5A-E944-4FBD-91C8-1803927D06B2}" srcId="{708FE3BF-8BEC-4475-9D94-ED16B0DB4AFE}" destId="{FD81B53A-7C4A-4633-BA7F-1ABF767760B9}" srcOrd="0" destOrd="0" parTransId="{8C183A93-0C81-406E-8F38-B5F1DC94108E}" sibTransId="{E8AC6284-8FE1-433D-B252-48816E9F4909}"/>
    <dgm:cxn modelId="{CA0A3B70-6C04-4B24-B7CC-50F44BCEA684}" type="presOf" srcId="{708FE3BF-8BEC-4475-9D94-ED16B0DB4AFE}" destId="{9C8CF0AF-606C-47D3-9B41-59DCD0360D06}" srcOrd="0" destOrd="0" presId="urn:microsoft.com/office/officeart/2005/8/layout/lProcess3"/>
    <dgm:cxn modelId="{480B65E4-AF10-495C-B8C6-573962AC2261}" type="presOf" srcId="{FD81B53A-7C4A-4633-BA7F-1ABF767760B9}" destId="{8B03B611-5DBF-488B-8EAA-84CA8B11D586}" srcOrd="0" destOrd="0" presId="urn:microsoft.com/office/officeart/2005/8/layout/lProcess3"/>
    <dgm:cxn modelId="{FA02D49F-2FBB-40BD-9EE6-077119E4E831}" type="presParOf" srcId="{B1399613-7C09-4B1A-84D2-3F5B124FB7A2}" destId="{D88A15CD-9CCF-4093-B122-D94499E5076B}" srcOrd="0" destOrd="0" presId="urn:microsoft.com/office/officeart/2005/8/layout/lProcess3"/>
    <dgm:cxn modelId="{A4B75A94-ADA3-4142-86BE-85110E55EFF3}" type="presParOf" srcId="{D88A15CD-9CCF-4093-B122-D94499E5076B}" destId="{9C8CF0AF-606C-47D3-9B41-59DCD0360D06}" srcOrd="0" destOrd="0" presId="urn:microsoft.com/office/officeart/2005/8/layout/lProcess3"/>
    <dgm:cxn modelId="{1D936BEF-3499-465B-86E9-9BA8662D86A3}" type="presParOf" srcId="{D88A15CD-9CCF-4093-B122-D94499E5076B}" destId="{B10D13F6-0175-4622-9D81-6D98D1903400}" srcOrd="1" destOrd="0" presId="urn:microsoft.com/office/officeart/2005/8/layout/lProcess3"/>
    <dgm:cxn modelId="{DD739958-E419-4CAB-8761-F3C214D41640}" type="presParOf" srcId="{D88A15CD-9CCF-4093-B122-D94499E5076B}" destId="{8B03B611-5DBF-488B-8EAA-84CA8B11D586}" srcOrd="2" destOrd="0" presId="urn:microsoft.com/office/officeart/2005/8/layout/lProcess3"/>
    <dgm:cxn modelId="{694AAA2C-4A98-40BB-B065-E9520E820D89}" type="presParOf" srcId="{B1399613-7C09-4B1A-84D2-3F5B124FB7A2}" destId="{74C60CFF-6A20-4E1C-8FFB-EF3B350A63CC}" srcOrd="1" destOrd="0" presId="urn:microsoft.com/office/officeart/2005/8/layout/lProcess3"/>
    <dgm:cxn modelId="{6FFE1D9A-57F7-4067-894F-C3269EA4F338}" type="presParOf" srcId="{B1399613-7C09-4B1A-84D2-3F5B124FB7A2}" destId="{694F1233-374F-434C-8AD9-BD6F8A812BD4}" srcOrd="2" destOrd="0" presId="urn:microsoft.com/office/officeart/2005/8/layout/lProcess3"/>
    <dgm:cxn modelId="{E2749A27-5B0D-4563-B98D-F1A736E8AFC8}" type="presParOf" srcId="{694F1233-374F-434C-8AD9-BD6F8A812BD4}" destId="{C2A8B085-41EC-4E3D-BF0F-A2998AFA66A7}" srcOrd="0" destOrd="0" presId="urn:microsoft.com/office/officeart/2005/8/layout/lProcess3"/>
    <dgm:cxn modelId="{F9D011D6-7FD1-46E6-839A-150EF1DF57F0}" type="presParOf" srcId="{694F1233-374F-434C-8AD9-BD6F8A812BD4}" destId="{C68B7FB4-E09D-4514-B400-730A0585FF6B}" srcOrd="1" destOrd="0" presId="urn:microsoft.com/office/officeart/2005/8/layout/lProcess3"/>
    <dgm:cxn modelId="{3F96E131-F1C2-4EE0-9F6F-63FABE4F58A1}" type="presParOf" srcId="{694F1233-374F-434C-8AD9-BD6F8A812BD4}" destId="{B7036C2C-486D-42F6-87D6-1B4C1E23C37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23C99-74DD-4BEA-8BE8-80AA83FDFFD3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1EBA82-7E96-410D-860C-47C5CF63D94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402F7-0E1C-45B4-9DCD-C496B890BFF5}" type="parTrans" cxnId="{59558C44-23C8-4F5B-BB85-46F960F08E42}">
      <dgm:prSet/>
      <dgm:spPr/>
      <dgm:t>
        <a:bodyPr/>
        <a:lstStyle/>
        <a:p>
          <a:endParaRPr lang="ru-RU"/>
        </a:p>
      </dgm:t>
    </dgm:pt>
    <dgm:pt modelId="{F3D5D275-32FC-4AEF-9875-D7C59C04A3B5}" type="sibTrans" cxnId="{59558C44-23C8-4F5B-BB85-46F960F08E42}">
      <dgm:prSet/>
      <dgm:spPr/>
      <dgm:t>
        <a:bodyPr/>
        <a:lstStyle/>
        <a:p>
          <a:endParaRPr lang="ru-RU"/>
        </a:p>
      </dgm:t>
    </dgm:pt>
    <dgm:pt modelId="{FA1F738A-75DE-463A-A9F8-A9DFF07FC11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долевая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38BCB-32D5-445E-97FB-6785B6F4191A}" type="parTrans" cxnId="{F8CB716A-26DD-4D6B-84ED-43C9C75605E1}">
      <dgm:prSet/>
      <dgm:spPr/>
      <dgm:t>
        <a:bodyPr/>
        <a:lstStyle/>
        <a:p>
          <a:endParaRPr lang="ru-RU"/>
        </a:p>
      </dgm:t>
    </dgm:pt>
    <dgm:pt modelId="{06C551B7-E02A-4F2E-9F93-34A2F8AFABCD}" type="sibTrans" cxnId="{F8CB716A-26DD-4D6B-84ED-43C9C75605E1}">
      <dgm:prSet/>
      <dgm:spPr/>
      <dgm:t>
        <a:bodyPr/>
        <a:lstStyle/>
        <a:p>
          <a:endParaRPr lang="ru-RU"/>
        </a:p>
      </dgm:t>
    </dgm:pt>
    <dgm:pt modelId="{B73D1C59-09CD-4D26-85D3-AC516714FAA3}">
      <dgm:prSet phldrT="[Текст]" custT="1"/>
      <dgm:spPr>
        <a:solidFill>
          <a:srgbClr val="A923CD">
            <a:alpha val="89804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определена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собственника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7CF01-9C3E-4D76-A3CE-9255CAD64572}" type="parTrans" cxnId="{F312714D-E53B-4D9F-98A5-44DA0821C08C}">
      <dgm:prSet/>
      <dgm:spPr/>
      <dgm:t>
        <a:bodyPr/>
        <a:lstStyle/>
        <a:p>
          <a:endParaRPr lang="ru-RU"/>
        </a:p>
      </dgm:t>
    </dgm:pt>
    <dgm:pt modelId="{3757EDF7-B5AD-4629-8A96-3AB1ED525541}" type="sibTrans" cxnId="{F312714D-E53B-4D9F-98A5-44DA0821C08C}">
      <dgm:prSet/>
      <dgm:spPr/>
      <dgm:t>
        <a:bodyPr/>
        <a:lstStyle/>
        <a:p>
          <a:endParaRPr lang="ru-RU"/>
        </a:p>
      </dgm:t>
    </dgm:pt>
    <dgm:pt modelId="{9538A8E6-28DD-4F82-8790-F84E8CC3AC9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указывается доля</a:t>
          </a:r>
          <a:b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(1/2,  2/3,  5/9)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27FD8-5652-43D3-A383-4FA4E590A76D}" type="parTrans" cxnId="{2F37E28F-66C4-44DE-BD17-2E5263164059}">
      <dgm:prSet/>
      <dgm:spPr/>
      <dgm:t>
        <a:bodyPr/>
        <a:lstStyle/>
        <a:p>
          <a:endParaRPr lang="ru-RU"/>
        </a:p>
      </dgm:t>
    </dgm:pt>
    <dgm:pt modelId="{F88BB44A-A5ED-49AB-9874-C6CC307E6434}" type="sibTrans" cxnId="{2F37E28F-66C4-44DE-BD17-2E5263164059}">
      <dgm:prSet/>
      <dgm:spPr/>
      <dgm:t>
        <a:bodyPr/>
        <a:lstStyle/>
        <a:p>
          <a:endParaRPr lang="ru-RU"/>
        </a:p>
      </dgm:t>
    </dgm:pt>
    <dgm:pt modelId="{D4F550F9-DB45-4375-B273-B67B82CEC86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совместная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53EAE-2358-4CC8-A71B-46A2C5212E64}" type="parTrans" cxnId="{7A4B23CD-A077-4F67-8F91-C89B49880763}">
      <dgm:prSet/>
      <dgm:spPr/>
      <dgm:t>
        <a:bodyPr/>
        <a:lstStyle/>
        <a:p>
          <a:endParaRPr lang="ru-RU"/>
        </a:p>
      </dgm:t>
    </dgm:pt>
    <dgm:pt modelId="{8F80591E-98C6-4752-9C6F-742C81FDB99B}" type="sibTrans" cxnId="{7A4B23CD-A077-4F67-8F91-C89B49880763}">
      <dgm:prSet/>
      <dgm:spPr/>
      <dgm:t>
        <a:bodyPr/>
        <a:lstStyle/>
        <a:p>
          <a:endParaRPr lang="ru-RU"/>
        </a:p>
      </dgm:t>
    </dgm:pt>
    <dgm:pt modelId="{A3931C32-C9BE-4876-8BAE-DACA7FB5608D}">
      <dgm:prSet phldrT="[Текст]" custT="1"/>
      <dgm:spPr>
        <a:solidFill>
          <a:srgbClr val="A923CD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определения долей собственников 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A344A-34A6-42FF-9B57-4D1E4AA532FA}" type="parTrans" cxnId="{0CB8858B-C940-4BF7-8254-8BFBE4AECF65}">
      <dgm:prSet/>
      <dgm:spPr/>
      <dgm:t>
        <a:bodyPr/>
        <a:lstStyle/>
        <a:p>
          <a:endParaRPr lang="ru-RU"/>
        </a:p>
      </dgm:t>
    </dgm:pt>
    <dgm:pt modelId="{81DD6986-13CB-48F8-A8EB-C7ECF2F93916}" type="sibTrans" cxnId="{0CB8858B-C940-4BF7-8254-8BFBE4AECF65}">
      <dgm:prSet/>
      <dgm:spPr/>
      <dgm:t>
        <a:bodyPr/>
        <a:lstStyle/>
        <a:p>
          <a:endParaRPr lang="ru-RU"/>
        </a:p>
      </dgm:t>
    </dgm:pt>
    <dgm:pt modelId="{F28C5FCA-ED69-4468-A76F-EB2730A4ABF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указываются сведения об иных собственниках (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или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юрлицо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6EDDE-B16F-4EFC-B746-F69604D31600}" type="parTrans" cxnId="{C2F754C4-213B-4F61-B359-852D4296F28B}">
      <dgm:prSet/>
      <dgm:spPr/>
      <dgm:t>
        <a:bodyPr/>
        <a:lstStyle/>
        <a:p>
          <a:endParaRPr lang="ru-RU"/>
        </a:p>
      </dgm:t>
    </dgm:pt>
    <dgm:pt modelId="{B09D3EA8-8FCC-459D-B09D-429AB8EDBB17}" type="sibTrans" cxnId="{C2F754C4-213B-4F61-B359-852D4296F28B}">
      <dgm:prSet/>
      <dgm:spPr/>
      <dgm:t>
        <a:bodyPr/>
        <a:lstStyle/>
        <a:p>
          <a:endParaRPr lang="ru-RU"/>
        </a:p>
      </dgm:t>
    </dgm:pt>
    <dgm:pt modelId="{8DB0F21D-3E28-4280-9D26-D3D2F7150FF6}" type="pres">
      <dgm:prSet presAssocID="{3DE23C99-74DD-4BEA-8BE8-80AA83FDFF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EB4181-98CE-4F2E-A401-A5BD9E431B36}" type="pres">
      <dgm:prSet presAssocID="{001EBA82-7E96-410D-860C-47C5CF63D94A}" presName="horFlow" presStyleCnt="0"/>
      <dgm:spPr/>
    </dgm:pt>
    <dgm:pt modelId="{A658F0A6-4239-4BDB-AD5B-DFE7DFC875E7}" type="pres">
      <dgm:prSet presAssocID="{001EBA82-7E96-410D-860C-47C5CF63D94A}" presName="bigChev" presStyleLbl="node1" presStyleIdx="0" presStyleCnt="3" custScaleX="118534" custScaleY="63214" custLinFactNeighborX="-1407" custLinFactNeighborY="5744"/>
      <dgm:spPr/>
      <dgm:t>
        <a:bodyPr/>
        <a:lstStyle/>
        <a:p>
          <a:endParaRPr lang="ru-RU"/>
        </a:p>
      </dgm:t>
    </dgm:pt>
    <dgm:pt modelId="{537A2D04-69F5-4BE6-AF50-4A6B05039583}" type="pres">
      <dgm:prSet presAssocID="{001EBA82-7E96-410D-860C-47C5CF63D94A}" presName="vSp" presStyleCnt="0"/>
      <dgm:spPr/>
    </dgm:pt>
    <dgm:pt modelId="{43DC0659-5C99-4426-BE76-4FE8CDDA4BAE}" type="pres">
      <dgm:prSet presAssocID="{FA1F738A-75DE-463A-A9F8-A9DFF07FC110}" presName="horFlow" presStyleCnt="0"/>
      <dgm:spPr/>
    </dgm:pt>
    <dgm:pt modelId="{FBDC111E-E43A-4454-88CE-E5F81F1F693C}" type="pres">
      <dgm:prSet presAssocID="{FA1F738A-75DE-463A-A9F8-A9DFF07FC110}" presName="bigChev" presStyleLbl="node1" presStyleIdx="1" presStyleCnt="3" custScaleX="80438" custScaleY="59545"/>
      <dgm:spPr/>
      <dgm:t>
        <a:bodyPr/>
        <a:lstStyle/>
        <a:p>
          <a:endParaRPr lang="ru-RU"/>
        </a:p>
      </dgm:t>
    </dgm:pt>
    <dgm:pt modelId="{B4DDB420-3FCF-45A9-B661-F512C139CF89}" type="pres">
      <dgm:prSet presAssocID="{2EB7CF01-9C3E-4D76-A3CE-9255CAD64572}" presName="parTrans" presStyleCnt="0"/>
      <dgm:spPr/>
    </dgm:pt>
    <dgm:pt modelId="{36742C1F-2C8B-4402-8BAA-2FC51122E57F}" type="pres">
      <dgm:prSet presAssocID="{B73D1C59-09CD-4D26-85D3-AC516714FAA3}" presName="node" presStyleLbl="alignAccFollowNode1" presStyleIdx="0" presStyleCnt="4" custScaleX="100225" custScaleY="8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3E91-D3FC-4B46-8F80-D4968A95EB47}" type="pres">
      <dgm:prSet presAssocID="{3757EDF7-B5AD-4629-8A96-3AB1ED525541}" presName="sibTrans" presStyleCnt="0"/>
      <dgm:spPr/>
    </dgm:pt>
    <dgm:pt modelId="{47041B7B-2A53-42FE-8C16-ADF5F7F1FB5B}" type="pres">
      <dgm:prSet presAssocID="{9538A8E6-28DD-4F82-8790-F84E8CC3AC99}" presName="node" presStyleLbl="alignAccFollowNode1" presStyleIdx="1" presStyleCnt="4" custScaleX="116898" custScale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AC834-FA67-4160-B732-C732932E0833}" type="pres">
      <dgm:prSet presAssocID="{FA1F738A-75DE-463A-A9F8-A9DFF07FC110}" presName="vSp" presStyleCnt="0"/>
      <dgm:spPr/>
    </dgm:pt>
    <dgm:pt modelId="{9F76888D-8667-4C5B-952F-25999DD8F542}" type="pres">
      <dgm:prSet presAssocID="{D4F550F9-DB45-4375-B273-B67B82CEC862}" presName="horFlow" presStyleCnt="0"/>
      <dgm:spPr/>
    </dgm:pt>
    <dgm:pt modelId="{73AB548A-4A79-47F1-A0E9-FDB7459B7101}" type="pres">
      <dgm:prSet presAssocID="{D4F550F9-DB45-4375-B273-B67B82CEC862}" presName="bigChev" presStyleLbl="node1" presStyleIdx="2" presStyleCnt="3" custScaleX="88448" custScaleY="56814" custLinFactNeighborX="-982" custLinFactNeighborY="-80"/>
      <dgm:spPr/>
      <dgm:t>
        <a:bodyPr/>
        <a:lstStyle/>
        <a:p>
          <a:endParaRPr lang="ru-RU"/>
        </a:p>
      </dgm:t>
    </dgm:pt>
    <dgm:pt modelId="{5D5F3D74-2332-462E-BB34-D54B729973BA}" type="pres">
      <dgm:prSet presAssocID="{261A344A-34A6-42FF-9B57-4D1E4AA532FA}" presName="parTrans" presStyleCnt="0"/>
      <dgm:spPr/>
    </dgm:pt>
    <dgm:pt modelId="{85C01C46-349A-45A8-9E5F-126124579935}" type="pres">
      <dgm:prSet presAssocID="{A3931C32-C9BE-4876-8BAE-DACA7FB5608D}" presName="node" presStyleLbl="alignAccFollowNode1" presStyleIdx="2" presStyleCnt="4" custScaleX="94088" custScaleY="83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9712-B2C1-43D7-9ED5-025D1B28CA4B}" type="pres">
      <dgm:prSet presAssocID="{81DD6986-13CB-48F8-A8EB-C7ECF2F93916}" presName="sibTrans" presStyleCnt="0"/>
      <dgm:spPr/>
    </dgm:pt>
    <dgm:pt modelId="{42C6CD3A-5566-47EC-85F7-7A6F48C30415}" type="pres">
      <dgm:prSet presAssocID="{F28C5FCA-ED69-4468-A76F-EB2730A4ABFF}" presName="node" presStyleLbl="alignAccFollowNode1" presStyleIdx="3" presStyleCnt="4" custScaleX="122771" custScaleY="9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DDC2A-36B2-42A3-BB50-4760AA920359}" type="presOf" srcId="{D4F550F9-DB45-4375-B273-B67B82CEC862}" destId="{73AB548A-4A79-47F1-A0E9-FDB7459B7101}" srcOrd="0" destOrd="0" presId="urn:microsoft.com/office/officeart/2005/8/layout/lProcess3"/>
    <dgm:cxn modelId="{F8CB716A-26DD-4D6B-84ED-43C9C75605E1}" srcId="{3DE23C99-74DD-4BEA-8BE8-80AA83FDFFD3}" destId="{FA1F738A-75DE-463A-A9F8-A9DFF07FC110}" srcOrd="1" destOrd="0" parTransId="{17938BCB-32D5-445E-97FB-6785B6F4191A}" sibTransId="{06C551B7-E02A-4F2E-9F93-34A2F8AFABCD}"/>
    <dgm:cxn modelId="{7A4B23CD-A077-4F67-8F91-C89B49880763}" srcId="{3DE23C99-74DD-4BEA-8BE8-80AA83FDFFD3}" destId="{D4F550F9-DB45-4375-B273-B67B82CEC862}" srcOrd="2" destOrd="0" parTransId="{46753EAE-2358-4CC8-A71B-46A2C5212E64}" sibTransId="{8F80591E-98C6-4752-9C6F-742C81FDB99B}"/>
    <dgm:cxn modelId="{2F37E28F-66C4-44DE-BD17-2E5263164059}" srcId="{FA1F738A-75DE-463A-A9F8-A9DFF07FC110}" destId="{9538A8E6-28DD-4F82-8790-F84E8CC3AC99}" srcOrd="1" destOrd="0" parTransId="{1F127FD8-5652-43D3-A383-4FA4E590A76D}" sibTransId="{F88BB44A-A5ED-49AB-9874-C6CC307E6434}"/>
    <dgm:cxn modelId="{F312714D-E53B-4D9F-98A5-44DA0821C08C}" srcId="{FA1F738A-75DE-463A-A9F8-A9DFF07FC110}" destId="{B73D1C59-09CD-4D26-85D3-AC516714FAA3}" srcOrd="0" destOrd="0" parTransId="{2EB7CF01-9C3E-4D76-A3CE-9255CAD64572}" sibTransId="{3757EDF7-B5AD-4629-8A96-3AB1ED525541}"/>
    <dgm:cxn modelId="{0CB8858B-C940-4BF7-8254-8BFBE4AECF65}" srcId="{D4F550F9-DB45-4375-B273-B67B82CEC862}" destId="{A3931C32-C9BE-4876-8BAE-DACA7FB5608D}" srcOrd="0" destOrd="0" parTransId="{261A344A-34A6-42FF-9B57-4D1E4AA532FA}" sibTransId="{81DD6986-13CB-48F8-A8EB-C7ECF2F93916}"/>
    <dgm:cxn modelId="{43614668-2E70-4BE8-BE14-7E5592B6B164}" type="presOf" srcId="{B73D1C59-09CD-4D26-85D3-AC516714FAA3}" destId="{36742C1F-2C8B-4402-8BAA-2FC51122E57F}" srcOrd="0" destOrd="0" presId="urn:microsoft.com/office/officeart/2005/8/layout/lProcess3"/>
    <dgm:cxn modelId="{76127F3A-7DBD-46FD-9E39-1106A01385AB}" type="presOf" srcId="{9538A8E6-28DD-4F82-8790-F84E8CC3AC99}" destId="{47041B7B-2A53-42FE-8C16-ADF5F7F1FB5B}" srcOrd="0" destOrd="0" presId="urn:microsoft.com/office/officeart/2005/8/layout/lProcess3"/>
    <dgm:cxn modelId="{C2F754C4-213B-4F61-B359-852D4296F28B}" srcId="{D4F550F9-DB45-4375-B273-B67B82CEC862}" destId="{F28C5FCA-ED69-4468-A76F-EB2730A4ABFF}" srcOrd="1" destOrd="0" parTransId="{1226EDDE-B16F-4EFC-B746-F69604D31600}" sibTransId="{B09D3EA8-8FCC-459D-B09D-429AB8EDBB17}"/>
    <dgm:cxn modelId="{513AEF57-7DC5-45D1-8DA6-E6DA61A33E74}" type="presOf" srcId="{A3931C32-C9BE-4876-8BAE-DACA7FB5608D}" destId="{85C01C46-349A-45A8-9E5F-126124579935}" srcOrd="0" destOrd="0" presId="urn:microsoft.com/office/officeart/2005/8/layout/lProcess3"/>
    <dgm:cxn modelId="{B254A61E-6BF3-4CA8-BD84-909F816188B8}" type="presOf" srcId="{001EBA82-7E96-410D-860C-47C5CF63D94A}" destId="{A658F0A6-4239-4BDB-AD5B-DFE7DFC875E7}" srcOrd="0" destOrd="0" presId="urn:microsoft.com/office/officeart/2005/8/layout/lProcess3"/>
    <dgm:cxn modelId="{729D7423-0D42-4347-B668-611E5637A6DD}" type="presOf" srcId="{3DE23C99-74DD-4BEA-8BE8-80AA83FDFFD3}" destId="{8DB0F21D-3E28-4280-9D26-D3D2F7150FF6}" srcOrd="0" destOrd="0" presId="urn:microsoft.com/office/officeart/2005/8/layout/lProcess3"/>
    <dgm:cxn modelId="{59952117-2A42-4B86-94F2-19A4D7722AA7}" type="presOf" srcId="{FA1F738A-75DE-463A-A9F8-A9DFF07FC110}" destId="{FBDC111E-E43A-4454-88CE-E5F81F1F693C}" srcOrd="0" destOrd="0" presId="urn:microsoft.com/office/officeart/2005/8/layout/lProcess3"/>
    <dgm:cxn modelId="{59558C44-23C8-4F5B-BB85-46F960F08E42}" srcId="{3DE23C99-74DD-4BEA-8BE8-80AA83FDFFD3}" destId="{001EBA82-7E96-410D-860C-47C5CF63D94A}" srcOrd="0" destOrd="0" parTransId="{823402F7-0E1C-45B4-9DCD-C496B890BFF5}" sibTransId="{F3D5D275-32FC-4AEF-9875-D7C59C04A3B5}"/>
    <dgm:cxn modelId="{2E4464ED-31E5-4B93-BD83-36783E79FD8C}" type="presOf" srcId="{F28C5FCA-ED69-4468-A76F-EB2730A4ABFF}" destId="{42C6CD3A-5566-47EC-85F7-7A6F48C30415}" srcOrd="0" destOrd="0" presId="urn:microsoft.com/office/officeart/2005/8/layout/lProcess3"/>
    <dgm:cxn modelId="{BD088747-0D93-4A58-8D35-68EA0002AF39}" type="presParOf" srcId="{8DB0F21D-3E28-4280-9D26-D3D2F7150FF6}" destId="{79EB4181-98CE-4F2E-A401-A5BD9E431B36}" srcOrd="0" destOrd="0" presId="urn:microsoft.com/office/officeart/2005/8/layout/lProcess3"/>
    <dgm:cxn modelId="{773E0C90-72E1-47EF-9F73-5CD4E42C0191}" type="presParOf" srcId="{79EB4181-98CE-4F2E-A401-A5BD9E431B36}" destId="{A658F0A6-4239-4BDB-AD5B-DFE7DFC875E7}" srcOrd="0" destOrd="0" presId="urn:microsoft.com/office/officeart/2005/8/layout/lProcess3"/>
    <dgm:cxn modelId="{B75EC7B1-A7E2-4498-80D0-A9B0B93A1CF5}" type="presParOf" srcId="{8DB0F21D-3E28-4280-9D26-D3D2F7150FF6}" destId="{537A2D04-69F5-4BE6-AF50-4A6B05039583}" srcOrd="1" destOrd="0" presId="urn:microsoft.com/office/officeart/2005/8/layout/lProcess3"/>
    <dgm:cxn modelId="{8997BFD0-2A3E-4B2A-B85E-C848A80BF6F5}" type="presParOf" srcId="{8DB0F21D-3E28-4280-9D26-D3D2F7150FF6}" destId="{43DC0659-5C99-4426-BE76-4FE8CDDA4BAE}" srcOrd="2" destOrd="0" presId="urn:microsoft.com/office/officeart/2005/8/layout/lProcess3"/>
    <dgm:cxn modelId="{EACEF939-2F3F-4086-BC54-416A57F191BE}" type="presParOf" srcId="{43DC0659-5C99-4426-BE76-4FE8CDDA4BAE}" destId="{FBDC111E-E43A-4454-88CE-E5F81F1F693C}" srcOrd="0" destOrd="0" presId="urn:microsoft.com/office/officeart/2005/8/layout/lProcess3"/>
    <dgm:cxn modelId="{1F3D03D0-A932-4079-B89A-883E2CA94933}" type="presParOf" srcId="{43DC0659-5C99-4426-BE76-4FE8CDDA4BAE}" destId="{B4DDB420-3FCF-45A9-B661-F512C139CF89}" srcOrd="1" destOrd="0" presId="urn:microsoft.com/office/officeart/2005/8/layout/lProcess3"/>
    <dgm:cxn modelId="{00830C74-ABEE-4759-BA67-42609E1814A6}" type="presParOf" srcId="{43DC0659-5C99-4426-BE76-4FE8CDDA4BAE}" destId="{36742C1F-2C8B-4402-8BAA-2FC51122E57F}" srcOrd="2" destOrd="0" presId="urn:microsoft.com/office/officeart/2005/8/layout/lProcess3"/>
    <dgm:cxn modelId="{5F24AE95-D065-43F2-AF6B-DAF5E62B77D7}" type="presParOf" srcId="{43DC0659-5C99-4426-BE76-4FE8CDDA4BAE}" destId="{E3533E91-D3FC-4B46-8F80-D4968A95EB47}" srcOrd="3" destOrd="0" presId="urn:microsoft.com/office/officeart/2005/8/layout/lProcess3"/>
    <dgm:cxn modelId="{3370C290-CD7A-445C-9530-BC5ED0D5B189}" type="presParOf" srcId="{43DC0659-5C99-4426-BE76-4FE8CDDA4BAE}" destId="{47041B7B-2A53-42FE-8C16-ADF5F7F1FB5B}" srcOrd="4" destOrd="0" presId="urn:microsoft.com/office/officeart/2005/8/layout/lProcess3"/>
    <dgm:cxn modelId="{DB87B7E6-435D-4722-90A9-1430B136451B}" type="presParOf" srcId="{8DB0F21D-3E28-4280-9D26-D3D2F7150FF6}" destId="{276AC834-FA67-4160-B732-C732932E0833}" srcOrd="3" destOrd="0" presId="urn:microsoft.com/office/officeart/2005/8/layout/lProcess3"/>
    <dgm:cxn modelId="{3C3AFAAD-6625-4FB3-A27F-4DBE5335567E}" type="presParOf" srcId="{8DB0F21D-3E28-4280-9D26-D3D2F7150FF6}" destId="{9F76888D-8667-4C5B-952F-25999DD8F542}" srcOrd="4" destOrd="0" presId="urn:microsoft.com/office/officeart/2005/8/layout/lProcess3"/>
    <dgm:cxn modelId="{7E8F2E81-BFEE-45F8-82DF-40E070F5D9BF}" type="presParOf" srcId="{9F76888D-8667-4C5B-952F-25999DD8F542}" destId="{73AB548A-4A79-47F1-A0E9-FDB7459B7101}" srcOrd="0" destOrd="0" presId="urn:microsoft.com/office/officeart/2005/8/layout/lProcess3"/>
    <dgm:cxn modelId="{5BD455FA-C850-4D21-B013-7C8D3AAC1D37}" type="presParOf" srcId="{9F76888D-8667-4C5B-952F-25999DD8F542}" destId="{5D5F3D74-2332-462E-BB34-D54B729973BA}" srcOrd="1" destOrd="0" presId="urn:microsoft.com/office/officeart/2005/8/layout/lProcess3"/>
    <dgm:cxn modelId="{C52EBF52-0002-43B4-9013-038720BE61FC}" type="presParOf" srcId="{9F76888D-8667-4C5B-952F-25999DD8F542}" destId="{85C01C46-349A-45A8-9E5F-126124579935}" srcOrd="2" destOrd="0" presId="urn:microsoft.com/office/officeart/2005/8/layout/lProcess3"/>
    <dgm:cxn modelId="{3DD0F481-9BFD-4E9B-AE64-295873F2B451}" type="presParOf" srcId="{9F76888D-8667-4C5B-952F-25999DD8F542}" destId="{C1D19712-B2C1-43D7-9ED5-025D1B28CA4B}" srcOrd="3" destOrd="0" presId="urn:microsoft.com/office/officeart/2005/8/layout/lProcess3"/>
    <dgm:cxn modelId="{9E775241-90DF-446A-914C-061347159EB3}" type="presParOf" srcId="{9F76888D-8667-4C5B-952F-25999DD8F542}" destId="{42C6CD3A-5566-47EC-85F7-7A6F48C304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F0AF-606C-47D3-9B41-59DCD0360D06}">
      <dsp:nvSpPr>
        <dsp:cNvPr id="0" name=""/>
        <dsp:cNvSpPr/>
      </dsp:nvSpPr>
      <dsp:spPr>
        <a:xfrm>
          <a:off x="375" y="87486"/>
          <a:ext cx="3019265" cy="181730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Служащие</a:t>
          </a:r>
          <a:endParaRPr lang="ru-RU" sz="1900" kern="1200" dirty="0"/>
        </a:p>
      </dsp:txBody>
      <dsp:txXfrm>
        <a:off x="909026" y="87486"/>
        <a:ext cx="1201964" cy="1817301"/>
      </dsp:txXfrm>
    </dsp:sp>
    <dsp:sp modelId="{8B03B611-5DBF-488B-8EAA-84CA8B11D586}">
      <dsp:nvSpPr>
        <dsp:cNvPr id="0" name=""/>
        <dsp:cNvSpPr/>
      </dsp:nvSpPr>
      <dsp:spPr>
        <a:xfrm>
          <a:off x="2429017" y="113249"/>
          <a:ext cx="4459204" cy="176577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соблюдению требований к служебному поведению муниципальных служащих ОМСУ и урегулированию конфликта интересов</a:t>
          </a:r>
          <a:endParaRPr lang="ru-RU" sz="1500" kern="1200" dirty="0"/>
        </a:p>
      </dsp:txBody>
      <dsp:txXfrm>
        <a:off x="3311906" y="113249"/>
        <a:ext cx="2693427" cy="1765777"/>
      </dsp:txXfrm>
    </dsp:sp>
    <dsp:sp modelId="{C2A8B085-41EC-4E3D-BF0F-A2998AFA66A7}">
      <dsp:nvSpPr>
        <dsp:cNvPr id="0" name=""/>
        <dsp:cNvSpPr/>
      </dsp:nvSpPr>
      <dsp:spPr>
        <a:xfrm>
          <a:off x="375" y="2159211"/>
          <a:ext cx="3731738" cy="181730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Депутаты, руководители (главы) МО </a:t>
          </a:r>
          <a:endParaRPr lang="ru-RU" sz="2000" kern="1200" dirty="0"/>
        </a:p>
      </dsp:txBody>
      <dsp:txXfrm>
        <a:off x="909026" y="2159211"/>
        <a:ext cx="1914437" cy="1817301"/>
      </dsp:txXfrm>
    </dsp:sp>
    <dsp:sp modelId="{B7036C2C-486D-42F6-87D6-1B4C1E23C370}">
      <dsp:nvSpPr>
        <dsp:cNvPr id="0" name=""/>
        <dsp:cNvSpPr/>
      </dsp:nvSpPr>
      <dsp:spPr>
        <a:xfrm>
          <a:off x="3141866" y="2223700"/>
          <a:ext cx="3770901" cy="1688323"/>
        </a:xfrm>
        <a:prstGeom prst="chevron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противодействию коррупции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6028" y="2223700"/>
        <a:ext cx="2082578" cy="1688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8F0A6-4239-4BDB-AD5B-DFE7DFC875E7}">
      <dsp:nvSpPr>
        <dsp:cNvPr id="0" name=""/>
        <dsp:cNvSpPr/>
      </dsp:nvSpPr>
      <dsp:spPr>
        <a:xfrm>
          <a:off x="0" y="682487"/>
          <a:ext cx="4126080" cy="88017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086" y="682487"/>
        <a:ext cx="3245908" cy="880172"/>
      </dsp:txXfrm>
    </dsp:sp>
    <dsp:sp modelId="{FBDC111E-E43A-4454-88CE-E5F81F1F693C}">
      <dsp:nvSpPr>
        <dsp:cNvPr id="0" name=""/>
        <dsp:cNvSpPr/>
      </dsp:nvSpPr>
      <dsp:spPr>
        <a:xfrm>
          <a:off x="4858" y="1823696"/>
          <a:ext cx="2799987" cy="829086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долевая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401" y="1823696"/>
        <a:ext cx="1970901" cy="829086"/>
      </dsp:txXfrm>
    </dsp:sp>
    <dsp:sp modelId="{36742C1F-2C8B-4402-8BAA-2FC51122E57F}">
      <dsp:nvSpPr>
        <dsp:cNvPr id="0" name=""/>
        <dsp:cNvSpPr/>
      </dsp:nvSpPr>
      <dsp:spPr>
        <a:xfrm>
          <a:off x="2352325" y="1749624"/>
          <a:ext cx="2895669" cy="977232"/>
        </a:xfrm>
        <a:prstGeom prst="chevron">
          <a:avLst/>
        </a:prstGeom>
        <a:solidFill>
          <a:srgbClr val="A923CD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определена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собственника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0941" y="1749624"/>
        <a:ext cx="1918437" cy="977232"/>
      </dsp:txXfrm>
    </dsp:sp>
    <dsp:sp modelId="{47041B7B-2A53-42FE-8C16-ADF5F7F1FB5B}">
      <dsp:nvSpPr>
        <dsp:cNvPr id="0" name=""/>
        <dsp:cNvSpPr/>
      </dsp:nvSpPr>
      <dsp:spPr>
        <a:xfrm>
          <a:off x="4843510" y="1677614"/>
          <a:ext cx="3377380" cy="1121251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указывается доля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(1/2,  2/3,  5/9)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4136" y="1677614"/>
        <a:ext cx="2256129" cy="1121251"/>
      </dsp:txXfrm>
    </dsp:sp>
    <dsp:sp modelId="{73AB548A-4A79-47F1-A0E9-FDB7459B7101}">
      <dsp:nvSpPr>
        <dsp:cNvPr id="0" name=""/>
        <dsp:cNvSpPr/>
      </dsp:nvSpPr>
      <dsp:spPr>
        <a:xfrm>
          <a:off x="414" y="3139259"/>
          <a:ext cx="3078809" cy="79106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совместная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945" y="3139259"/>
        <a:ext cx="2287748" cy="791061"/>
      </dsp:txXfrm>
    </dsp:sp>
    <dsp:sp modelId="{85C01C46-349A-45A8-9E5F-126124579935}">
      <dsp:nvSpPr>
        <dsp:cNvPr id="0" name=""/>
        <dsp:cNvSpPr/>
      </dsp:nvSpPr>
      <dsp:spPr>
        <a:xfrm>
          <a:off x="2631147" y="3051228"/>
          <a:ext cx="2718360" cy="969350"/>
        </a:xfrm>
        <a:prstGeom prst="chevron">
          <a:avLst/>
        </a:prstGeom>
        <a:solidFill>
          <a:srgbClr val="A923CD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определения долей собственников 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5822" y="3051228"/>
        <a:ext cx="1749010" cy="969350"/>
      </dsp:txXfrm>
    </dsp:sp>
    <dsp:sp modelId="{42C6CD3A-5566-47EC-85F7-7A6F48C30415}">
      <dsp:nvSpPr>
        <dsp:cNvPr id="0" name=""/>
        <dsp:cNvSpPr/>
      </dsp:nvSpPr>
      <dsp:spPr>
        <a:xfrm>
          <a:off x="4945024" y="2993797"/>
          <a:ext cx="3547060" cy="1084212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указываются сведения об иных собственниках (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или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юрлицо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7130" y="2993797"/>
        <a:ext cx="2462848" cy="1084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1E30-AA5F-435B-92E6-3264B236A56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1B6DA-819A-4D98-AC67-269D4113AE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5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E575C6A352443699D79372FA41A41A6611E1E5D31227457028D82FD588595C696285860508E60Ao0I4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07E575C6A352443699D79372FA41A41A6611E1E5D31227457028D82FD588595C696285860508E60Eo0IAM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E575C6A352443699D79372FA41A41A6610EDE5DA1227457028D82FD5o8I8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E575C6A352443699D79372FA41A41A661EEEE6D91127457028D82FD588595C696285860508E60Do0I4M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E575C6A352443699D79372FA41A41A6610E9E7D31727457028D82FD588595C696285860508E60Fo0I0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07E575C6A352443699D79372FA41A41A6610E9E7D31727457028D82FD588595C696285860508E70Bo0I6M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E575C6A352443699D79372FA41A41A611EEDE8D0457047217DD62ADDD8114C27278887050AoEIF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E575C6A352443699D79372FA41A41A661FECE4DD1B27457028D82FD588595C696285860508E40Ao0I5M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доходах за </a:t>
            </a:r>
            <a:br>
              <a:rPr lang="ru-RU" dirty="0" smtClean="0"/>
            </a:br>
            <a:r>
              <a:rPr lang="ru-RU" dirty="0" smtClean="0"/>
              <a:t>по остальному на </a:t>
            </a:r>
            <a:r>
              <a:rPr lang="ru-RU" dirty="0" err="1" smtClean="0"/>
              <a:t>датуу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32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 места регистрации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указывается </a:t>
            </a:r>
            <a:r>
              <a:rPr lang="ru-RU" sz="14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состоянию на дату представления справки </a:t>
            </a:r>
            <a:r>
              <a:rPr lang="ru-RU" sz="14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записи в паспорте или ином документе, подтверждающем регистрацию по месту жительства</a:t>
            </a:r>
            <a:r>
              <a:rPr lang="ru-RU" sz="1400" i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(почтовый индекс, наименование субъекта Российской Федерации, района, города, иного населенного пункта, улицы, номер дома и квартиры).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наличии временной регистрации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ее адрес указывается в скобках. В случае если служащий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проживает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адресу места регистрации, в скобках указывается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 фактического проживания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отсутствии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постоянной регистрации указывается временная (по паспорту).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60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ИЗМЕНЕНИЙ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05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ИЗМЕНЕНИЙ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76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14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hlinkClick r:id="rId3"/>
              </a:rPr>
              <a:t>по справке N 2-НДФЛ</a:t>
            </a:r>
            <a:r>
              <a:rPr lang="ru-RU" sz="1200" dirty="0" smtClean="0"/>
              <a:t>, выдаваемой по месту службы (работы) (</a:t>
            </a:r>
            <a:r>
              <a:rPr lang="ru-RU" sz="1200" dirty="0" smtClean="0">
                <a:hlinkClick r:id="rId4"/>
              </a:rPr>
              <a:t>графа 5.1</a:t>
            </a:r>
            <a:r>
              <a:rPr lang="ru-RU" sz="1200" dirty="0" smtClean="0"/>
              <a:t> «Общая сумма дохода»)</a:t>
            </a:r>
          </a:p>
          <a:p>
            <a:r>
              <a:rPr lang="ru-RU" sz="1200" baseline="0" dirty="0" smtClean="0"/>
              <a:t>ИП: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При применении системы налогообложения в виде единого налога на вмененный доход для отдельных видов деятельности (ЕНВД) в качестве дохода указывается величина вмененного дохода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При применении упрощенной системе налогообложения:</a:t>
            </a:r>
          </a:p>
          <a:p>
            <a:pPr marL="0" indent="0">
              <a:buNone/>
            </a:pPr>
            <a:r>
              <a:rPr lang="ru-RU" sz="1200" baseline="0" dirty="0" smtClean="0"/>
              <a:t>  - если объект налогообложения «доход», то в качестве дохода в справку вносится сумма полученных доходов за налоговый период (налоговая база), которая подлежит указанию в налоговой декларации по налогу, уплачиваемому в связи с применением УСН</a:t>
            </a:r>
          </a:p>
          <a:p>
            <a:pPr marL="171450" indent="-171450">
              <a:buFontTx/>
              <a:buChar char="-"/>
            </a:pPr>
            <a:r>
              <a:rPr lang="ru-RU" sz="1200" baseline="0" dirty="0" smtClean="0"/>
              <a:t>если объектом налогообложения являются «доходы уменьшенные на величину расходов», то в качестве дохода вносимого в справку сумма, которая подлежит указанию в налоговой декларации по налогу, уплачиваемому в связи с применением УСН.</a:t>
            </a:r>
          </a:p>
          <a:p>
            <a:pPr marL="171450" indent="-171450">
              <a:buFontTx/>
              <a:buChar char="-"/>
            </a:pPr>
            <a:endParaRPr lang="ru-RU" sz="1200" baseline="0" dirty="0" smtClean="0"/>
          </a:p>
          <a:p>
            <a:pPr marL="171450" indent="-171450">
              <a:buFontTx/>
              <a:buChar char="-"/>
            </a:pPr>
            <a:r>
              <a:rPr lang="ru-RU" sz="1200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041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502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307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доходы, которые не были отражены в других категориях видов доходов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09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462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сведения о расходах представляются, например, за 2017 г. и по состоянию на 31 декабря 2017 г. служащий (работник) уже не состоял в браке, то расчет суммы общего дохода осуществляется только исходя из дохода служащего (работника). При этом в качестве источника получения средств, за счет которых приобретено имущество, в справке может быть указан доход бывшей супруги служащего (работника), несовершеннолетнего ребенка. Для его подтверждения могут быть рассмотрены справки супруги, несовершеннолетних детей, которые представлялись служащим (работником) в период нахождения в браке (за 2014, 2015, 2016 гг.).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00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Сведения в отношении несовершеннолетних детей, </a:t>
            </a:r>
            <a:r>
              <a:rPr lang="ru-RU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проживающих раздельно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служащим (работником) в случае, если служащий (работник)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лишен родительских прав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ПРЕДОСТАВЛЯЮТСЯ в установленном порядке.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случае если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супруга (супруг)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служащего (работника)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является опекуном (попечителем),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усыновителем несовершеннолетнего ребенка, то сведения в отношении данного ребенка РЕКОМЕНДУЕТСЯ представить.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169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734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b="1" dirty="0" smtClean="0">
                <a:latin typeface="+mn-lt"/>
              </a:rPr>
              <a:t>Указываются наименование и реквизиты документа, являющегося законным основанием для возникновения права собственности. Копии документов прилагаются к справке и являются ее неотъемлемой частью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 64 Методических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указаний 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 </a:t>
            </a:r>
            <a:r>
              <a:rPr lang="ru-RU" sz="14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примеры и</a:t>
            </a:r>
            <a:r>
              <a:rPr lang="ru-RU" sz="14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сточников получения средств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 счет которых приобретено имущество, например: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доход по основному месту работы служащего (работника), его супруги (супруга);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доход от иной разрешенной законом деятельности;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доход от вкладов в банках и иных кредитных организациях;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накопления за предыдущие годы;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наследство;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дар;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7) заем;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8) ипотека;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9) иные кредитные обязательства;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10) доход от продажи имущества;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11) доход от сдачи имущества в аренду;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12) единовременная субсидия на приобретение жилого помещения и иные аналогичные выплаты, например, денежные средства, полученные участником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накопительно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-ипотечной системы жилищного обеспечения военнослужащих;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13) средства материнского (семейного) капитала;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14) иные виды доходов.</a:t>
            </a:r>
          </a:p>
          <a:p>
            <a:pPr algn="just"/>
            <a:r>
              <a:rPr lang="ru-RU" sz="1400" b="0" i="0" u="none" strike="noStrike" baseline="0" dirty="0" smtClean="0">
                <a:latin typeface="Times New Roman"/>
              </a:rPr>
              <a:t>Копии документов, являющихся законным основанием для возникновения права собственности, прилагаются к справке и являются ее неотъемлемой частью.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317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Лицо</a:t>
            </a:r>
            <a:r>
              <a:rPr lang="ru-RU" baseline="0" dirty="0" smtClean="0"/>
              <a:t> после передачи права владения, но до государственной регистрации права собственности является законным владельцем имущества (статья 305 Гражданского кодекса РФ)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+mn-lt"/>
              </a:rPr>
              <a:t>Указывается также недвижимое имущество</a:t>
            </a:r>
            <a:r>
              <a:rPr lang="ru-RU" sz="1200" dirty="0" smtClean="0">
                <a:latin typeface="+mn-lt"/>
              </a:rPr>
              <a:t>: полученное в порядке наследования (выдано свидетельство о праве на наследство)  или по решению суда, которое вступило в силу, право собственности на которое не зарегистрировано в установленном порядке (не осуществлена регистрация в </a:t>
            </a:r>
            <a:r>
              <a:rPr lang="ru-RU" sz="1200" dirty="0" err="1" smtClean="0">
                <a:latin typeface="+mn-lt"/>
              </a:rPr>
              <a:t>Росреестре</a:t>
            </a:r>
            <a:r>
              <a:rPr lang="ru-RU" sz="1200" dirty="0" smtClean="0">
                <a:latin typeface="+mn-lt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174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Объектом индивидуального жилищного строительства является отдельно стоящий жилой дом с количеством этажей не более чем три.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в собственности жилого, дачного или садового дома, должен быть указан соответствующий земельный участок, на котором он расположен (под индивидуальное жилищное строительство, дачный или садовый). Данный земельный участок в зависимости от наличия зарегистрированного права собственности подлежит указанию в разделе "Имущество, находящееся в собственности" или разделе "Имущество, находящееся в пользовании".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подлежит указанию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емельный участок под многоквартирным домом, а также под надземными или подземными гаражными комплексами, в том числе многоэтажными,.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93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608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 недвижимом имуществе, принадлежащем на праве общей долевой собственности в многоквартирном доме, (например, межквартирные лестничные площадки, лестницы, лифты, лифтовые и иные шахты, коридоры, технические этажи, чердаки, подвалы и др.), не подлежит указанию в справке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844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 указывать правильное, официальное наименование документов с соответствующими реквизитами, например: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Свидетельство о государственной регистрации права 50 НДN 776723 от 17 марта 2010 г.,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Запись в ЕГРН 50-50-23/092/2009-069, договор купли-продажи от 19 февраля 2010 г. и т.д.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право возникло до вступления в силу Федерального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закона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21 июля 1997 г. N 122-ФЗ и права не зарегистрированы в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Росреестре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указываются имеющиеся правоустанавливающие документы, подтверждающие основание приобретения права собственности (например, постановление Исполкома города ___________________ </a:t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15.03.1995 N 1-345/95 о передаче недвижимого имущества в собственность и др.).</a:t>
            </a: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Обязанность сообщать сведения об источнике средств, за счет которых приобретено недвижимое имущество, распространяется только в отношении имущества, находящегося исключительно за пределами территории Российской Федерации. Сведения о вышеуказанном источнике отображаются в справке ежегодно, вне зависимости от года приобретения имущества.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084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078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регистрационных данных о собственнике по совершенным сделкам, направленным на отчуждение в отношении зарегистрированных транспортных средств, осуществляется на основании заявления нового собственника (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пункт 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 регистрации автомототранспортных средств и прицепов к ним в Государственной инспекции безопасности дорожного движения Министерства внутренних дел Российской Федерации, утвержденных приказом Министерства внутренних дел Российской Федерации от 24 ноября 2008 г. N 1001 "О порядке регистрации транспортных средств" (в редакции приказа МВД России от 7 августа 2013 г. N 605).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транспортное средство по состоянию на отчетную дату  31.12.2016 было зарегистрировано, то его следует отразить в  справке.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 отчетную дату транспортное средство уже было отчуждено и зарегистрировано на имя покупателя, то его отражать не следует.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54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53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представлении сведений в отношении супруги (супруга) следует учитывать положения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статей 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"Заключение брака" и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"Момент прекращения брака при его расторжении" Семейного кодекса Российской Федерации.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статье 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права и обязанности супругов возникают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 дня государственной регистрации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заключения брака в органах записи актов гражданского состояния.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статье 25 Семейного кодекса брак, расторгаемый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органах ЗАГС прекращается со дня государственной регистрации расторжения брака в книге актов гражданского состояния, а при расторжении брака в суде – со дня вступления в законную силу решения суда о расторжении брака (а не в день принятия такого решения).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073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525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42900" algn="just">
              <a:spcAft>
                <a:spcPts val="0"/>
              </a:spcAft>
            </a:pPr>
            <a:r>
              <a:rPr lang="ru-RU" sz="1200" dirty="0" smtClean="0"/>
              <a:t>При наличии средств (вкладов) в иностранных банках, расположенных за пределами территории Российской Федерации, которые подлежат закрытию, рекомендуется приложить копию заявления, поданного в соответствующую комиссию, о невозможности выполнить требования Федерального закона от 7 мая 2013 г. N 79-ФЗ.</a:t>
            </a:r>
          </a:p>
          <a:p>
            <a:pPr indent="342900" algn="just">
              <a:spcAft>
                <a:spcPts val="0"/>
              </a:spcAft>
            </a:pPr>
            <a:endParaRPr lang="ru-RU" sz="1200" dirty="0" smtClean="0"/>
          </a:p>
          <a:p>
            <a:pPr indent="342900" algn="just">
              <a:spcAft>
                <a:spcPts val="0"/>
              </a:spcAft>
            </a:pPr>
            <a:endParaRPr lang="ru-RU" sz="1200" dirty="0" smtClean="0"/>
          </a:p>
          <a:p>
            <a:pPr indent="342900" algn="just">
              <a:spcAft>
                <a:spcPts val="0"/>
              </a:spcAft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счетах в банках и иных кредитных организациях, которые по состоянию на отчетную дату закрыты, не указываются</a:t>
            </a:r>
          </a:p>
          <a:p>
            <a:pPr indent="342900" algn="just">
              <a:spcAft>
                <a:spcPts val="0"/>
              </a:spcAft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342900" algn="just">
              <a:spcAft>
                <a:spcPts val="0"/>
              </a:spcAft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достоверных сведений о дате открытия счета в банке (иной кредитной организации), виде такого счета следует обратиться в банк или соответствующую кредитную организацию. Указание даты выпуска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перевыпуска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пластиковой карты не допускается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021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Обезличенный металлический счет - счет, открываемый кредитной организацией для учета драгоценных металлов без указания индивидуальных признаков и осуществления операций по их привлечению и размещению (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пункт 2.7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Положения о совершении кредитными организациями операций с драгоценными металлами на территории Российской Федерации и порядке проведения банковских операций с драгоценными металлами, утвержденного Центральным банком Российской Федерации от 1 ноября 1996 г. N 50).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Остаток на счете указывается по состоянию на отчетную дату </a:t>
            </a:r>
            <a:endParaRPr lang="ru-RU" dirty="0" smtClean="0"/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861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487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67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219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Указываются все ценные бумаги по видам.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графе «Общая стоимость» указывается общая стоимость ценных бумаг данного вида исходя из стоимости их приобретения (если ее нельзя определить - исходя из рыночной стоимости или номинальной стоимости).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обязательств, выраженных в иностранной валюте, стоимость указывается в рублях по курсу ЦБ на отчетную дату.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828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 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графе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"Общая стоимость" указывается общая стоимость ценных бумаг данного вида исходя из стоимости их приобретения (если ее нельзя определить - исходя из рыночной стоимости или номинальной стоимости).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обязательств, выраженных в иностранной валюте, стоимость указывается в рублях по курсу Банка России на отчетную дату. Сведения об официальных курсах валют на заданную дату, устанавливаемые Центральным банком Российской Федерации, размещены на его официальном сайте: http://www.cbr.ru/currency_base/daily.aspx.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416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Требуется указывать только те объекты недвижимого имущества, которые фактически находятся в пользовании служащего (работника) или в пользовании членов его семьи.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119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указывается общая площадь объекта недвижимого имущества, находящегося в пользовании.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объект недвижимого имущества находится в долевой собственности у служащего (работника) и его супруги, сведения о том, что служащий (работник) пользуется долей объекта недвижимого имущества, принадлежащей на праве собственности его супруге в данный подраздел не вносятся.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60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Считается достижение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определённого возраста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следующий день после дня рождения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есть если день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рождения 31 декабря, то наступление возраста 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января 2017 года.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108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Указывается недвижимое имущество (муниципальное, ведомственное, арендованное),  находящееся во временном пользовании, а также основание пользования (договор аренды, фактическое предоставление и</a:t>
            </a:r>
            <a:r>
              <a:rPr lang="ru-RU" sz="1400" baseline="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другие) </a:t>
            </a:r>
            <a:b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на отчетную дату 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  31 декабря 2016 года</a:t>
            </a:r>
            <a:r>
              <a:rPr lang="ru-RU" sz="1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1400" b="1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ru-RU" sz="1400" b="1" u="sng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Указанию подлежат</a:t>
            </a:r>
            <a:r>
              <a:rPr lang="ru-RU" sz="1400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сведения о объектах недвижимости: </a:t>
            </a:r>
          </a:p>
          <a:p>
            <a:pPr algn="just">
              <a:lnSpc>
                <a:spcPct val="100000"/>
              </a:lnSpc>
            </a:pPr>
            <a:endParaRPr lang="ru-RU" sz="1400" dirty="0" smtClean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1) в которых имеется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регистрация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(постоянная или временная), </a:t>
            </a:r>
            <a:r>
              <a:rPr lang="ru-RU" sz="1400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но они не принадлежат на праве собственности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(на праве найма)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2)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фактическое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место проживания без заключения договора;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3) по договору </a:t>
            </a:r>
            <a:r>
              <a:rPr lang="ru-RU" sz="1400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аренды (</a:t>
            </a:r>
            <a:r>
              <a:rPr lang="ru-RU" sz="1400" b="1" dirty="0" err="1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наема</a:t>
            </a:r>
            <a:r>
              <a:rPr lang="ru-RU" sz="1400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400" b="1" dirty="0" err="1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поднаема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4) по договорам </a:t>
            </a:r>
            <a:r>
              <a:rPr lang="ru-RU" sz="1400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социального найма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5) находящихся </a:t>
            </a:r>
            <a:r>
              <a:rPr lang="ru-RU" sz="1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завершающей стадии строительства и возможно пригодных к проживанию или к использованию по назначению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но не зарегистрированные в </a:t>
            </a:r>
            <a:r>
              <a:rPr lang="ru-RU" sz="1400" dirty="0" err="1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Росреестре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6) право пожизненного наследуемого владения </a:t>
            </a:r>
            <a:r>
              <a:rPr lang="ru-RU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(ПНВ)</a:t>
            </a:r>
            <a:endParaRPr lang="ru-RU" sz="1400" dirty="0" smtClean="0">
              <a:latin typeface="+mn-lt"/>
            </a:endParaRPr>
          </a:p>
          <a:p>
            <a:pPr algn="ctr"/>
            <a:endParaRPr lang="ru-RU" sz="1400" dirty="0" smtClean="0">
              <a:latin typeface="+mn-lt"/>
            </a:endParaRPr>
          </a:p>
          <a:p>
            <a:pPr algn="l"/>
            <a:r>
              <a:rPr lang="ru-RU" sz="1400" dirty="0" smtClean="0">
                <a:latin typeface="+mn-lt"/>
              </a:rPr>
              <a:t>Если объект недвижимого имущества находится в долевой собственности у служащего и его супруги, сведения о пользовании доли супруга </a:t>
            </a:r>
            <a:r>
              <a:rPr lang="ru-RU" sz="1400" b="1" u="sng" dirty="0" smtClean="0">
                <a:latin typeface="+mn-lt"/>
              </a:rPr>
              <a:t>не вносятся данный подраздел.</a:t>
            </a:r>
          </a:p>
          <a:p>
            <a:endParaRPr lang="ru-RU" sz="14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Не требуется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в справке одного из супругов указывать все объекты недвижимости, находящиеся в собственности другого супруга, если он (она) </a:t>
            </a:r>
            <a:r>
              <a:rPr lang="ru-RU" sz="1400" b="1" u="sng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в действительности ими не пользуется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24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случае если на отчетную дату размер обязательства (оставшийся непогашенным долг) составил менее 500 000 рублей, то такое финансовое обязательство в справке не указывается.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62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>
                <a:latin typeface="+mn-lt"/>
              </a:rPr>
              <a:t>Подлежат указанию: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договор о предоставлении кредита, в том числе при наличии у лица кредитной карты с доступным лимитом овердрафта (указываются обязательства, возникшие в связи с имеющейся задолженностью по кредитной карте на конец отчетного периода равной или превышающей 500 000 рублей);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договор финансовой аренды (лизинг);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договор займа;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договор финансирования под уступку денежного требования;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обязательства, связанные с заключением договора об уступке права требования;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обязательства вследствие причинения вреда (финансовые);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7) обязательства по договору поручительства (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по состоянию на отчетную дату должник не исполняет или исполняет обязательства перед кредитором ненадлежащим образом и соответствующие обязательства возникли у поручителя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8) обязательства по уплате алиментов (если по состоянию на отчетную дату сумма невыплаченных алиментов равна или превышает 500 000 руб.);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9) обязательства по выплате арендной платы за наем жилого или нежилого помещения (если по состоянию на отчетную дату сумма невыплаченной арендной платы равна или превышает 500 000 руб.);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10) иные обязательства, в том числе установленные решением суда.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В графе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указываются годовая процентная ставка обязательства, заложенное в обеспечение обязательства имущество, выданные в обеспечение обязательства гарантии и поручительства.</a:t>
            </a:r>
          </a:p>
          <a:p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8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Откладывать представление сведений до апреля не рекомендуется, особенно в случае планируемого длительного отсутствия служащего (работника), например убытия в служебную командировку или отпуск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59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Перевод</a:t>
            </a:r>
            <a:r>
              <a:rPr lang="ru-RU" sz="1200" dirty="0" smtClean="0"/>
              <a:t> служащего в другой государственный орган в период с 1 января по 1(30) апреля 2017 г. </a:t>
            </a:r>
            <a:r>
              <a:rPr lang="ru-RU" sz="1200" b="1" dirty="0" smtClean="0"/>
              <a:t>не освобождает его от обязанности представить сведения </a:t>
            </a:r>
            <a:r>
              <a:rPr lang="ru-RU" sz="1200" dirty="0" smtClean="0"/>
              <a:t>в соответствующее структурное подразделение  государственного органа, в котором он замещал должность 31 декабря 2016 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Не предоставляются</a:t>
            </a:r>
            <a:r>
              <a:rPr lang="ru-RU" sz="1200" baseline="0" dirty="0" smtClean="0"/>
              <a:t> сведения, если служащий назначен на должность включенную в перечень должностей или временно замещает должность после 31 декабря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внешнем совместительстве (работником заключен трудовой договор о выполнении в свободное от основной работы время другой регулярной оплачиваемой работы у другого работодателя) работник, замещающий должности в разных организациях, замещение которых влечет обязанность представлять сведения, представляет в данные организации две справки (заполняются отдельно для каждой должности).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38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Заявление о невозможности предоставить</a:t>
            </a:r>
            <a:r>
              <a:rPr lang="ru-RU" baseline="0" dirty="0" smtClean="0"/>
              <a:t> сведения </a:t>
            </a:r>
            <a:r>
              <a:rPr lang="ru-RU" b="1" baseline="0" dirty="0" smtClean="0"/>
              <a:t>о своих </a:t>
            </a:r>
            <a:r>
              <a:rPr lang="ru-RU" baseline="0" dirty="0" smtClean="0"/>
              <a:t>доходах, расходах, об имуществе и обязательствах  имущественного характера  законодательством </a:t>
            </a:r>
            <a:r>
              <a:rPr lang="ru-RU" b="1" baseline="0" dirty="0" smtClean="0"/>
              <a:t>не предусмотрено</a:t>
            </a:r>
            <a:r>
              <a:rPr lang="ru-RU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Если сведения представляются в отношении несовершеннолетнего ребенка, не достигшего 14-летнего возраста, то на титульном листе справки после подчеркивания типа родственных указывается фамилия, имя, отчество ребенка в родительном падеже, а также серия, номер свидетельства о рождении, дата выдачи и орган, выдавший данное свидетельство.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 smtClean="0"/>
              <a:t>Дата рождения </a:t>
            </a:r>
            <a:r>
              <a:rPr lang="ru-RU" sz="1200" dirty="0" smtClean="0"/>
              <a:t>(год рождения) указывается в соответствии с записью </a:t>
            </a:r>
            <a:br>
              <a:rPr lang="ru-RU" sz="1200" dirty="0" smtClean="0"/>
            </a:br>
            <a:r>
              <a:rPr lang="ru-RU" sz="1200" dirty="0" smtClean="0"/>
              <a:t>                         в документе,   удостоверяющем личность</a:t>
            </a:r>
          </a:p>
          <a:p>
            <a:endParaRPr lang="ru-RU" dirty="0" smtClean="0"/>
          </a:p>
          <a:p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ru-RU" sz="1200" b="1" u="sng" dirty="0" smtClean="0"/>
              <a:t>Адрес места регистрации</a:t>
            </a:r>
            <a:r>
              <a:rPr lang="ru-RU" sz="1200" b="1" dirty="0" smtClean="0"/>
              <a:t> </a:t>
            </a:r>
            <a:r>
              <a:rPr lang="ru-RU" sz="1200" dirty="0" smtClean="0"/>
              <a:t>указывается по состоянию </a:t>
            </a:r>
            <a:r>
              <a:rPr lang="ru-RU" sz="1200" u="sng" dirty="0" smtClean="0"/>
              <a:t>на дату представления справки </a:t>
            </a:r>
            <a:r>
              <a:rPr lang="ru-RU" sz="1200" dirty="0" smtClean="0"/>
              <a:t>на основании записи в паспорте или ином документе, подтверждающем регистрацию по месту жительства (наименование субъекта Российской Федерации, района, населенного пункта, улицы, номер дома и квартиры, почтовый индекс).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Фамилия, имя и отчество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гражданина, служащего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указываются полностью, без сокращений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соответствии с документом, удостоверяющим личность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AutoNum type="arabicParenR"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рождения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указывается в соответствии с записью в документе, удостоверяющим личность.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Паспортные данные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указываются в соответствии  с документом, удостоверяющим личность гражданина.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ru-R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 службы и замещаемая должность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указываются в соответствии с приказом о назначении и служебным контрактом (трудовым договором):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состоянию на 31.12.2016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заполнении справки лицом, замещающим муниципальную должность на непостоянной основе, указывается муниципальная должность.</a:t>
            </a:r>
            <a:endParaRPr lang="ru-RU" sz="140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23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7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7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85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4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15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5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85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11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8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4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5CF3-5E1F-47B8-8FD3-77F010FB8C3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8147-E808-40ED-9077-E2DD68D70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0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br.ru/currency_base/daily.aspx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ssluzhba.gov.ru/page/index/spravki_b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v.cbr.ru/hd_base/?PrtId=metall_base_ne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856984" cy="6624736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СВЕДЕНИЙ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ДОХОДАХ,  РАСХОДАХ,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  И ОБЯЗАТЕЛЬСТВАХ ИМУЩЕСТВЕННОГО ХАРАКТЕРА В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rkomi.ru/content/412/%D0%93%D0%95%D0%A0%D0%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700"/>
            <a:ext cx="15700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8913"/>
            <a:ext cx="7605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Главы Республики Коми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государственной гражданской службы</a:t>
            </a:r>
          </a:p>
        </p:txBody>
      </p:sp>
    </p:spTree>
    <p:extLst>
      <p:ext uri="{BB962C8B-B14F-4D97-AF65-F5344CB8AC3E}">
        <p14:creationId xmlns:p14="http://schemas.microsoft.com/office/powerpoint/2010/main" xmlns="" val="27014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2776" y="188640"/>
            <a:ext cx="8712968" cy="3995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ЗАПОЛНЕНИЯ ТИТУЛЬНОГО ЛИСТА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751" y="677604"/>
            <a:ext cx="8928993" cy="665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отдел муниципальной службы и кадров администрации МО </a:t>
            </a:r>
            <a:r>
              <a:rPr lang="ru-RU" b="1" u="sng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 «Сыктывкар»</a:t>
            </a:r>
            <a:endParaRPr lang="ru-RU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(указывается наименование кадрового подразделения федерального государственного органа, иного органа или организации)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доходах, расходах, об имуществе и обязательствах имущественного характера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Я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Иванов Петр Иванович, 15 октября 1968 г.р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           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паспорт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05 152684, выдан 12.03.2003 г. УВД </a:t>
            </a:r>
            <a:r>
              <a:rPr lang="ru-RU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г.Сыктывкара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755" algn="ctr"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(фамилия, имя, отчество, дата рождения, серия и номер паспорта, дата выдачи и орган, 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выдавший паспорт)</a:t>
            </a:r>
          </a:p>
          <a:p>
            <a:pPr marR="71755" algn="ctr">
              <a:lnSpc>
                <a:spcPct val="90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755" algn="ctr">
              <a:lnSpc>
                <a:spcPct val="90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tabLst>
                <a:tab pos="6246495" algn="l"/>
              </a:tabLs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Администрация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 «Сыктывкар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заместитель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начальника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tabLst>
                <a:tab pos="6246495" algn="l"/>
              </a:tabLs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отдела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финансово-экономической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работе,                                   </a:t>
            </a:r>
            <a:r>
              <a:rPr lang="ru-RU" sz="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(место работы (службы), занимаемая (замещаемая) должность; в случае отсутствия основного места работы (службы) - род занятий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169311, Республика Коми,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г.Ухта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пр-т.Ленина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д.1, кв.1      </a:t>
            </a:r>
            <a:r>
              <a:rPr lang="ru-RU" sz="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(167016, Республика Коми, г.Сыктывкар,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ул.Катаева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кв.3)             </a:t>
            </a:r>
            <a:r>
              <a:rPr lang="ru-RU" sz="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(адрес места регистрации)</a:t>
            </a:r>
          </a:p>
          <a:p>
            <a:pPr algn="ctr">
              <a:lnSpc>
                <a:spcPct val="90000"/>
              </a:lnSpc>
              <a:tabLst>
                <a:tab pos="624649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tabLst>
                <a:tab pos="6246495" algn="l"/>
              </a:tabLst>
            </a:pPr>
            <a:endParaRPr lang="ru-RU" sz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044" y="6021288"/>
            <a:ext cx="87027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 о   доходах,   расходах 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супруги   (супруга),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ребенка (нужное подчеркнуть)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((фамилия, имя, отчество, год рождения, серия и номер паспорта или свидетельства о рождении(для несовершеннолетнего ребенка, не имеющего паспорт), дата выдачи и орган, выдавший документ)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(адрес места регистрации, основное место работы (службы), занимаемая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(замещаемая) должность)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отсутствия основного места работы (службы) - род занятий)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  отчетный   период   с  1  января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 по   31  декабря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принадлежащем </a:t>
            </a:r>
            <a:r>
              <a:rPr lang="ru-RU" sz="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Иванову Петру Ивановичу               </a:t>
            </a:r>
            <a:r>
              <a:rPr lang="ru-RU" sz="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(фамилия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 праве   собственности,   о   вкладах  в  банках,  ценных  бумагах,  об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 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«31» декабря 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47916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9" y="260648"/>
            <a:ext cx="8712968" cy="687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ЗАПОЛНЕНИЯ ТИТУЛЬНОГО ЛИСТА 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СУПРУГУ СЛУЖАЩЕГО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102" y="1052736"/>
            <a:ext cx="85633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 о   доходах,   расходах   своих,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(супруга),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ребенка (нужное подчеркнуть)</a:t>
            </a:r>
          </a:p>
          <a:p>
            <a:pPr algn="ctr"/>
            <a:r>
              <a:rPr lang="ru-RU" b="1" u="sng" dirty="0">
                <a:ea typeface="Times New Roman" panose="02020603050405020304" pitchFamily="18" charset="0"/>
              </a:rPr>
              <a:t>   </a:t>
            </a:r>
            <a:r>
              <a:rPr lang="ru-RU" b="1" u="sng" dirty="0" smtClean="0">
                <a:ea typeface="Times New Roman" panose="02020603050405020304" pitchFamily="18" charset="0"/>
              </a:rPr>
              <a:t>                                    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Иванова Мария Николаевна, 12.11.1970 г.р.,      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паспорт 41 06 132679,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выдан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05.03.2001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УВД </a:t>
            </a:r>
            <a:r>
              <a:rPr lang="ru-RU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г.Сыктывкара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(фамилия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отчество, год рождения, серия и номер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или свидетельства о рождении(для несовершеннолетнего ребенка, не имеющего паспорт), 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и орган, выдавший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ea typeface="Times New Roman" panose="02020603050405020304" pitchFamily="18" charset="0"/>
              </a:rPr>
              <a:t>                         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167016, Республика Коми, г.Сыктывкар, </a:t>
            </a:r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ул.Катаева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д.5,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кв.3,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2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ООО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«АВС», менеджер по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продажам                    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600" dirty="0" smtClean="0"/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регистрации, основное место работы (службы),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(замещаемая) должность)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отсутствия основного места работы (службы) - род занятий)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отчетный   период   с  1  января  2017 г.   по   31  декабря  2017 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имуществе,  принадлежащем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Ивановой Марии Николаевне                   </a:t>
            </a:r>
            <a:r>
              <a:rPr lang="ru-RU" sz="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(фамилия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 праве   собственности,   о   вкладах  в  банках,  ценных  бумагах,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обязательствах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характера по состоянию на «31» декабря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806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9" y="365127"/>
            <a:ext cx="8712968" cy="687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ЗАПОЛНЕНИЯ ТИТУЛЬНОГО ЛИСТА 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НЕСОВЕРШЕННОЛЕТНЕГО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023" y="1268760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 о   доходах,   расходах   своих,  супруги   (супруга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(нужное подчеркнуть)</a:t>
            </a:r>
          </a:p>
          <a:p>
            <a:pPr algn="just"/>
            <a:r>
              <a:rPr lang="ru-RU" b="1" u="sng" dirty="0">
                <a:ea typeface="Times New Roman" panose="02020603050405020304" pitchFamily="18" charset="0"/>
              </a:rPr>
              <a:t>                  </a:t>
            </a:r>
            <a:r>
              <a:rPr lang="ru-RU" b="1" u="sng" dirty="0" smtClean="0">
                <a:ea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 Егор Петрович, 16.02.2009 г.р.,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свидетельство о рождении 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I-EA 798236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выдано 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.200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территориальным органом записи актов гражданского состояния  </a:t>
            </a:r>
            <a:r>
              <a:rPr lang="ru-RU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г.Сыктывкара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Управления записи актов гражданского состояния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Коми,                                         </a:t>
            </a:r>
            <a:r>
              <a:rPr lang="ru-RU" sz="100" b="1" u="sng" dirty="0" smtClean="0">
                <a:ea typeface="Times New Roman" panose="02020603050405020304" pitchFamily="18" charset="0"/>
              </a:rPr>
              <a:t>.</a:t>
            </a:r>
            <a:r>
              <a:rPr lang="ru-RU" b="1" u="sng" dirty="0" smtClean="0">
                <a:ea typeface="Times New Roman" panose="02020603050405020304" pitchFamily="18" charset="0"/>
              </a:rPr>
              <a:t>                                              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(фамилия, имя, отчество, год рождения, серия и номер паспорта или свидетельства о рождении(для несовершеннолетнего ребенка, не имеющего паспорт), дата выдачи и орган, выдавший документ)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167016, Республика Коми, г.Сыктывкар, </a:t>
            </a:r>
            <a:r>
              <a:rPr lang="ru-RU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ул.Катаева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д.5, кв.3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МАУО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«СОШ №12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учащийся                                               </a:t>
            </a:r>
            <a:r>
              <a:rPr lang="ru-RU" sz="1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600" dirty="0"/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регистрации, основное место работы (службы), занимаемая                       (замещаемая) должность) (в случае отсутствия основного места работы (службы) - род занятий)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  период   с  1  января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 по   31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 2017 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имуществе,  принадлежащем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Иванову  Егору  Петровичу                  </a:t>
            </a:r>
            <a:r>
              <a:rPr lang="ru-RU" sz="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(фамилия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 праве   собственности,   о   вкладах  в  банках,  ценных  бумагах,  об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 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«31» декабря 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3992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89040"/>
            <a:ext cx="3956091" cy="296706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3548" y="620688"/>
            <a:ext cx="8064896" cy="49165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1.   СВЕДЕНИЯ О ДОХОДАХ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799288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за отчетный период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2017 года </a:t>
            </a:r>
            <a:b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2017 года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45" y="128933"/>
            <a:ext cx="1893302" cy="217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189" y="1820280"/>
            <a:ext cx="1584176" cy="158417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195736" y="388150"/>
            <a:ext cx="6552727" cy="15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представления сведений в справке под "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понимаются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денежные поступления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служащего (работника), его супруги (супруга) и несовершеннолетних детей в наличной или безналичной форме.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189" y="3387295"/>
            <a:ext cx="1776109" cy="15235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7331" y="2324728"/>
            <a:ext cx="65399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доходы, в том числе по основному месту работы, указываются </a:t>
            </a: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вычета налога на доходы физических лиц.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24866" y="3832590"/>
            <a:ext cx="581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товаров и услуг, полученных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натуральной форме</a:t>
            </a:r>
          </a:p>
        </p:txBody>
      </p:sp>
    </p:spTree>
    <p:extLst>
      <p:ext uri="{BB962C8B-B14F-4D97-AF65-F5344CB8AC3E}">
        <p14:creationId xmlns:p14="http://schemas.microsoft.com/office/powerpoint/2010/main" xmlns="" val="5931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6552728" cy="2498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409" y="465590"/>
            <a:ext cx="7543750" cy="47158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 ПО ОСНОВНОМУ МЕСТУ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13922"/>
            <a:ext cx="7886700" cy="89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по справке 2-НДФЛ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941168"/>
            <a:ext cx="75435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состоялось в отчетном периоде, то доход, полученный по предыдущему месту службы (работы), указывается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иные доходы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99" y="1676291"/>
            <a:ext cx="1433658" cy="1777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8" y="4077072"/>
            <a:ext cx="1638300" cy="18615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9"/>
            <a:ext cx="7344816" cy="48201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процентов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любым вкладам (счетам) в банках и иных кредитных организациях, вне зависимости от их вида и валюты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доходы от вкладов (счетов),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были закрытых в 2017 году.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Доход, полученный в иностранной валюте, указывается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рублях по курсу Банка России на дату получения дохода.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официальных курсах валют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устанавливаемых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 РФ,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www.cbr.ru/currency_base/daily.aspx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395793"/>
            <a:ext cx="78867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 ОТ ВКЛАДОВ В БАНКАХ 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ИНЫХ КРЕДИТНЫХ ОРГАНИЗАЦИЯХ 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9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52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РАСЧЕТА  РАСЧЁТА ДОХОДА В ВАЛЮТЕ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17696"/>
            <a:ext cx="7792570" cy="4704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010" y="938337"/>
            <a:ext cx="1400175" cy="18783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5976999"/>
            <a:ext cx="5368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800" dirty="0" smtClean="0"/>
              <a:t>9 евро х 72,0464 = 648,42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6310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04664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 ОТ ЦЕННЫХ БУМАГ И ДОЛЕЙ УЧАСТИЯ 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КОММЕРЧЕСКИХ ОРГАНИЗАЦИЯХ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22" y="3560584"/>
            <a:ext cx="3744822" cy="3115861"/>
          </a:xfrm>
        </p:spPr>
      </p:pic>
      <p:sp>
        <p:nvSpPr>
          <p:cNvPr id="7" name="Прямоугольник 6"/>
          <p:cNvSpPr/>
          <p:nvPr/>
        </p:nvSpPr>
        <p:spPr>
          <a:xfrm>
            <a:off x="300492" y="151718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Дивиденды, от организации при распределении прибыли, остающейся после налогообложения (в том числе в виде % по привилегированным акциям)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операций с ценными бумагами,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 от                                                         погашения сберегательных  сертификатов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7915" y="4121710"/>
            <a:ext cx="4735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или отрицательный доход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(нулевой или отрицательный финансовый результат) в справке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указывается!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5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722" y="2392376"/>
            <a:ext cx="2076742" cy="2076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9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СПРАВКИ О ДОХОДАХ, РАСХОДАХ,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 И ОБЯЗАТЕЛЬСТВАХ ИМУЩЕСТВЕННОГО ХАРАКТЕРА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СПРАВКА)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Указом Президента РФ от 23.06.2014г.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460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справка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собственноручно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персональном компьютере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или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специализированного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программного обеспечения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«Справки БК»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www.gossluzhba.gov.ru/page/index/spravki_bk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948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8460"/>
            <a:ext cx="2105025" cy="21717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78867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02603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сертификат на материнский (семейный) капитал, если в 2017 году был реализован целиком или частично;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полученные в порядке дарения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 договорам «трейд-ин»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выплаты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за исполнение государственных и общественных обязанностей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2" y="5550351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полный перечень иных 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доходов приведен </a:t>
            </a:r>
            <a:endParaRPr lang="ru-RU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32195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проезда к месту отпуска и обратно;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средств между банковскими счетами супругов и несовершеннолетних детей;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средств по несостоявшемуся договору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купли-продажи;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социальный, имущественный налоговый вычет;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продажи различного вида подарочных сертификатов (карт), выпущенных предприятиями торговли;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бонусные баллы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кэшбэк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сервис"), бонусов на накопительных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дисконтных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картах, начисленных банками и иными организациями за пользование их услугами, в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 денежных средств;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вознаграждения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донорам за сданную кровь, ее компоненты (и иную помощь) при условии возмездной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сдачи.</a:t>
            </a:r>
          </a:p>
          <a:p>
            <a:pPr marL="342900" indent="-342900" algn="just">
              <a:buFontTx/>
              <a:buChar char="-"/>
            </a:pP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полный перечень иных  видов доходов приведен 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п.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7016" y="188640"/>
            <a:ext cx="8317432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ИНЫМИ ДОХОДАМИ НЕ ЯВЛЯЮТСЯ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7" cy="6876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ЗАПОЛНЕНИЯ РАЗДЕЛА 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 ДОХОДАХ»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656807"/>
              </p:ext>
            </p:extLst>
          </p:nvPr>
        </p:nvGraphicFramePr>
        <p:xfrm>
          <a:off x="303146" y="834601"/>
          <a:ext cx="8712969" cy="57003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2430">
                  <a:extLst>
                    <a:ext uri="{9D8B030D-6E8A-4147-A177-3AD203B41FA5}">
                      <a16:colId xmlns:a16="http://schemas.microsoft.com/office/drawing/2014/main" xmlns="" val="1279741195"/>
                    </a:ext>
                  </a:extLst>
                </a:gridCol>
                <a:gridCol w="5605952">
                  <a:extLst>
                    <a:ext uri="{9D8B030D-6E8A-4147-A177-3AD203B41FA5}">
                      <a16:colId xmlns:a16="http://schemas.microsoft.com/office/drawing/2014/main" xmlns="" val="2242894993"/>
                    </a:ext>
                  </a:extLst>
                </a:gridCol>
                <a:gridCol w="2654587">
                  <a:extLst>
                    <a:ext uri="{9D8B030D-6E8A-4147-A177-3AD203B41FA5}">
                      <a16:colId xmlns:a16="http://schemas.microsoft.com/office/drawing/2014/main" xmlns="" val="2299928580"/>
                    </a:ext>
                  </a:extLst>
                </a:gridCol>
              </a:tblGrid>
              <a:tr h="6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дохода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226875"/>
                  </a:ext>
                </a:extLst>
              </a:tr>
              <a:tr h="2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2971838"/>
                  </a:ext>
                </a:extLst>
              </a:tr>
              <a:tr h="487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по основному месту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208 938,55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4765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педагогической и научной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45 648,18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4730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иной творческой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45917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вкладов в банках и иных кредитных организациях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3 815,02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660977"/>
                  </a:ext>
                </a:extLst>
              </a:tr>
              <a:tr h="67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ценных бумаг и долей участия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коммерческих организациях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9181069"/>
                  </a:ext>
                </a:extLst>
              </a:tr>
              <a:tr h="1709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доходы: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от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продажи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двухкомнатной квартиры, принадлежавшей на праве индивидуальной собственности  (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Коми, </a:t>
                      </a:r>
                      <a:endParaRPr lang="ru-RU" sz="16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Сыктывкар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ул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Красных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Партизан,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д.70, кв.75); 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работы в ГАУ РК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«ЦИТ» (Республика Коми, г. Сыктывкар, ул. Интернациональная 108А);</a:t>
                      </a:r>
                    </a:p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денежные средства, полученные в порядке дарения </a:t>
                      </a:r>
                      <a:b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родителей, на покупку легкового автомобиля 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464,64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3101441"/>
                  </a:ext>
                </a:extLst>
              </a:tr>
              <a:tr h="33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 за отчетный период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 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463,20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719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83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893" y="3953626"/>
            <a:ext cx="3942999" cy="2808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293096"/>
            <a:ext cx="3342898" cy="240367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3548" y="404664"/>
            <a:ext cx="8064896" cy="49165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2. СВЕДЕНИЯ О РАСХОДАХ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875" y="1002645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случае, если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1.01.2017 по 31.12.2017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сдающим справку,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супругой (супругом) и несовершеннолетними детьми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совершены расходы по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сделкам)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приобретению земельного участка, другого объекта недвижимости, транспортного средства, ценных бумаг,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акций,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(сделок)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доход данного лица и его супруги (супруга)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последних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предшествующих 2017 году (то есть за 2014, 2015 и 2016 годы).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2105025" cy="2171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/>
              <a:t>                    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ru-RU" sz="2200" dirty="0"/>
              <a:t> </a:t>
            </a:r>
            <a:r>
              <a:rPr lang="ru-RU" sz="2200" dirty="0" smtClean="0"/>
              <a:t>                               </a:t>
            </a:r>
          </a:p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«Сведения о расходах»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случаях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200" dirty="0" smtClean="0"/>
          </a:p>
          <a:p>
            <a:pPr algn="just">
              <a:spcAft>
                <a:spcPts val="0"/>
              </a:spcAft>
            </a:pPr>
            <a:endParaRPr lang="ru-RU" sz="2200" dirty="0"/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200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другой объект недвижимости, транспортное средство, ценные бумаги, акции (доля участия, пай в уставном (складочном) капитале организации) приобретены в результате совершения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сделки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наследование, дарение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algn="just"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государственная регистрация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недвижимое имущество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совершения сделки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приобретению данного имущества (например, возведение жилого дома на земельном участке).</a:t>
            </a:r>
          </a:p>
        </p:txBody>
      </p:sp>
    </p:spTree>
    <p:extLst>
      <p:ext uri="{BB962C8B-B14F-4D97-AF65-F5344CB8AC3E}">
        <p14:creationId xmlns:p14="http://schemas.microsoft.com/office/powerpoint/2010/main" xmlns="" val="23610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340" y="2727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9220055"/>
              </p:ext>
            </p:extLst>
          </p:nvPr>
        </p:nvGraphicFramePr>
        <p:xfrm>
          <a:off x="206311" y="1014125"/>
          <a:ext cx="8856985" cy="56430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3399495635"/>
                    </a:ext>
                  </a:extLst>
                </a:gridCol>
                <a:gridCol w="2349465">
                  <a:extLst>
                    <a:ext uri="{9D8B030D-6E8A-4147-A177-3AD203B41FA5}">
                      <a16:colId xmlns:a16="http://schemas.microsoft.com/office/drawing/2014/main" xmlns="" val="4989492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6919474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114978725"/>
                    </a:ext>
                  </a:extLst>
                </a:gridCol>
                <a:gridCol w="2835112">
                  <a:extLst>
                    <a:ext uri="{9D8B030D-6E8A-4147-A177-3AD203B41FA5}">
                      <a16:colId xmlns:a16="http://schemas.microsoft.com/office/drawing/2014/main" xmlns="" val="111414665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приобретенного имущества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сделки 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kern="1200" spc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получения средств, за счет которых приобретено имущество</a:t>
                      </a:r>
                      <a:endParaRPr lang="ru-RU" sz="1400" kern="1200" spc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400" kern="12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приобретения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03662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для ведения личного подсобного хозяйства</a:t>
                      </a:r>
                    </a:p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(Республика Коми, Сыктывдинский район, </a:t>
                      </a:r>
                      <a:b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с.Выльгорт</a:t>
                      </a: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13 километр </a:t>
                      </a:r>
                      <a:r>
                        <a:rPr lang="ru-RU" sz="14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Сысольского</a:t>
                      </a: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шоссе, </a:t>
                      </a:r>
                      <a:b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№ 147, 2000 </a:t>
                      </a:r>
                      <a:r>
                        <a:rPr lang="ru-RU" sz="14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720 000,00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Кредит наличными в сумме 720 000,00 руб. по договору от 10.08.2016 г.  № 752/0600-00347 с ВТБ24 (ПАО) 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" kern="1200" spc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купли продажи </a:t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14.03.2016 г.,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запись  регистрации в ЕГРП </a:t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 25.03.2016 № 11-11/001-11/001/ 014/2016-7183/3,  </a:t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Свидетельство о государственной регистрации права 78 АА 769632 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11.02.2008 г.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175541"/>
                  </a:ext>
                </a:extLst>
              </a:tr>
              <a:tr h="2017471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200" spc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Иное недвижимое 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имущество:</a:t>
                      </a:r>
                    </a:p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Однокомнатная квартира </a:t>
                      </a:r>
                    </a:p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(Республика Коми, г.Сыктывкар, </a:t>
                      </a:r>
                      <a:r>
                        <a:rPr lang="ru-RU" sz="140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ул.Советская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д.1, кв. 2; 38 </a:t>
                      </a:r>
                      <a:r>
                        <a:rPr lang="ru-RU" sz="140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 spc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3 000 000,00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kern="1200" spc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полученный от продажи автомобиля (</a:t>
                      </a:r>
                      <a:r>
                        <a:rPr lang="ru-RU" sz="1400" kern="1200" spc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Nissan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X-</a:t>
                      </a:r>
                      <a:r>
                        <a:rPr lang="ru-RU" sz="1400" kern="1200" spc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Trale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договор купли-продажи от 01.02.2015 г. № 1) 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сумму 1 300 000,00 руб.; 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кредит наличными в сумме 1 700 000,00 руб. по договору от 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05.06.2015 г.  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524/0600-00256 с ВТБ24 (ПАО)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kern="1200" spc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Свидетельство 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государственной регистрации права 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АА 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758654 от </a:t>
                      </a: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21.07.2015 г. </a:t>
                      </a:r>
                      <a:endParaRPr lang="ru-RU" sz="1400" kern="1200" spc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купли-продажи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12.07.2015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49872"/>
                  </a:ext>
                </a:extLst>
              </a:tr>
              <a:tr h="14093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Транспортные средства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Форд фокус, 2011 </a:t>
                      </a:r>
                      <a:r>
                        <a:rPr lang="ru-RU" sz="1400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г.в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300 000,00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Денежные средства, полученные в порядке дарения от родителей  в размере 300 000,00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Свидетельство о регистрации транспортного средства 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СС 456597 от 16.09.2016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РЭО ГИБДД при УВД </a:t>
                      </a:r>
                    </a:p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Сыктывкара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купли-продажи </a:t>
                      </a:r>
                      <a:b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30.03.2016</a:t>
                      </a:r>
                      <a:endParaRPr lang="ru-RU" sz="1400" kern="1200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86270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Ценные бумаги: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0046207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947193" y="2026547"/>
            <a:ext cx="1008112" cy="399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37718" y="3590128"/>
            <a:ext cx="1008112" cy="491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243" y="5445224"/>
            <a:ext cx="1017587" cy="4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82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068960"/>
            <a:ext cx="5310336" cy="354022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3548" y="404664"/>
            <a:ext cx="8064896" cy="49165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3. СВЕДЕНИЯ ОБ ИМУЩЕСТВЕ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имуществе представляются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 декабря </a:t>
            </a: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подлежат все объекты недвижимости независимо от того, когда и где они были приобретены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lizey78.ru/files/uploads/image/12.%20zemelnyy-uchastok-i-registraciya-prav-sobstvennosti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840486"/>
            <a:ext cx="3605038" cy="19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8892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«Вид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наименование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имущества»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130" y="1948111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указывается 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участка, например,  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ведения личного подсобного хозяйства,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индивидуальное жилищное строительство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20" y="1284148"/>
            <a:ext cx="38706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Земельные участки</a:t>
            </a:r>
            <a:endParaRPr lang="ru-RU" sz="2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130" y="3717032"/>
            <a:ext cx="832569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наличии в собственности жилого или дачного дома, должен быть указан соответствующий земельный участок, на котором он расположен. Данный земельный участок в зависимости от наличия зарегистрированного права собственности подлежит указанию в разделе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«Недвижимое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имущество» или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 «Объекты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недвижимого имущества, находящиеся в пользовании».</a:t>
            </a:r>
          </a:p>
        </p:txBody>
      </p:sp>
    </p:spTree>
    <p:extLst>
      <p:ext uri="{BB962C8B-B14F-4D97-AF65-F5344CB8AC3E}">
        <p14:creationId xmlns:p14="http://schemas.microsoft.com/office/powerpoint/2010/main" xmlns="" val="675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718" y="399425"/>
            <a:ext cx="3343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718" y="1994647"/>
            <a:ext cx="37473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Гаражи</a:t>
            </a:r>
            <a:endParaRPr lang="ru-RU" sz="2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81718"/>
            <a:ext cx="5299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комнатная квартира, на основании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правоустанавливающих документов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4397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казывается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организованных местах хранения автотранспорта - "гараж", "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-место"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другие,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правоустанавливающего документа. 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участок, на котором расположен гараж, в зависимости от наличия зарегистрированного права собственности подлежит указанию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«Недвижимое имущество»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«Объекты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недвижимого имущества, находящиеся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ooogsk.ru/upload/iblock/1bb/1bba3cde9169bed7a1822eb286d455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98186" cy="23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0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5" y="341977"/>
            <a:ext cx="85190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«Вид имущества»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12669945"/>
              </p:ext>
            </p:extLst>
          </p:nvPr>
        </p:nvGraphicFramePr>
        <p:xfrm>
          <a:off x="287016" y="2183434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https://xn----8sbhefu7aitlhp.xn--p1ai/wp-content/uploads/2017/10/spory-e1506885629538-1024x7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0291"/>
            <a:ext cx="3017038" cy="22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ibalych.ru/wp-content/uploads/2015/08/formula-sobstvennosti_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19031"/>
            <a:ext cx="2808312" cy="18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21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420888"/>
            <a:ext cx="4098032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294" y="420492"/>
            <a:ext cx="7638180" cy="896866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В ОТНОШЕНИИ КОТОРЫХ ПРЕДОСТАВЛЯЮТСЯ СВЕДЕНИЯ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17358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000" dirty="0" smtClean="0"/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в отношении: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(РАБОТНИКА, ДЕПУТАТА),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СУПРУГИ (СУПРУГА)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НЕСОВЕРШЕННОЛЕТНЕГО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СЛУЖАЩЕГО (РАБОТНИКА, ДЕПУТАТА)</a:t>
            </a:r>
          </a:p>
          <a:p>
            <a:pPr>
              <a:lnSpc>
                <a:spcPct val="150000"/>
              </a:lnSpc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ВЗЯТОГО ПОД ОПЕКУ (ПОПЕЧИТЕЛЬСТВО),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УСЫНОВЛЕННОГО НЕСОВЕРШЕННОЛЕТНЕГО РЕБЕНКА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937" y="413536"/>
            <a:ext cx="6804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«Местонахождение»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78878"/>
            <a:ext cx="864096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объекта недвижимости указывается согласно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документам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объект находится в России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индекс, субъект РФ, район, населенный пункт, улица,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 дома (владения, участка), квартиры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3933056"/>
            <a:ext cx="7495915" cy="27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6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novostroy.ru/regions/u/rag/box_orig/589e7003113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11606"/>
            <a:ext cx="4728525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8892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«Площадь»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4503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 объекта недвижимого имущества указывается согласно правоустанавливающим документам.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недвижимое имущество принадлежит служащему (работнику) на праве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совместной собственности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определения долей)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долевой собственности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объекта, 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площадь доли.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190446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графы </a:t>
            </a:r>
            <a:endParaRPr lang="ru-RU" sz="27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 приобретение и источники средств»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0534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каждого объекта недвижимого имущества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указываются: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реквизиты свидетельства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государственной регистрации права собственности на недвижимое имущество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регистрационный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записи в Едином государственном реестре прав на недвижимое имущество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(ЕГРН)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наименование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реквизиты документа, являющегося основанием для приобретения права собственности на недвижимое имущество (договор купли-продажи, договор мены, договор дарения, свидетельство о праве на наследство, решение суда и др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634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zakonmaster.ru/wp-content/uploads/2017/06/dogovor-na-zem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859" y="0"/>
            <a:ext cx="4841960" cy="68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627783" y="1916831"/>
            <a:ext cx="792089" cy="150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02620" y="6381328"/>
            <a:ext cx="15121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71294" y="3911352"/>
            <a:ext cx="4260945" cy="416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783" y="2067131"/>
            <a:ext cx="1080121" cy="137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46636" y="2852936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093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750557"/>
              </p:ext>
            </p:extLst>
          </p:nvPr>
        </p:nvGraphicFramePr>
        <p:xfrm>
          <a:off x="154341" y="985917"/>
          <a:ext cx="8784976" cy="5852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xmlns="" val="199788664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573542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4233699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7319995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674706514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xmlns="" val="2150094985"/>
                    </a:ext>
                  </a:extLst>
                </a:gridCol>
              </a:tblGrid>
              <a:tr h="52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наименование имущества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(адрес)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(кв. 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приобретения и источник средств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8451575"/>
                  </a:ext>
                </a:extLst>
              </a:tr>
              <a:tr h="145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212526"/>
                  </a:ext>
                </a:extLst>
              </a:tr>
              <a:tr h="210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для ведения личного подсобного хозяйства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168220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с.Выльгорт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километр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№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купли продажи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14.03.2016 г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в ЕГРП от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25.03.2016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№11-11/001-11/001/ 014/2016-7183/3,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о государственной регистрации права 78 АА 769632 </a:t>
                      </a:r>
                      <a:b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11.02.2008 г.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246272"/>
                  </a:ext>
                </a:extLst>
              </a:tr>
              <a:tr h="175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дома, дачи: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827664"/>
                  </a:ext>
                </a:extLst>
              </a:tr>
              <a:tr h="144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Квартиры: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трехкомнатная квартира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общая долевая собственность</a:t>
                      </a:r>
                      <a:b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 праве 1/2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167026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ул.Катаева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д.5,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59,54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купли-продажи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31.08.2016,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в ЕГРП от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12.09.2016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11-11/001-11/001/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014/2016-25628/2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181143"/>
                  </a:ext>
                </a:extLst>
              </a:tr>
              <a:tr h="175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Гаражи: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1010930"/>
                  </a:ext>
                </a:extLst>
              </a:tr>
              <a:tr h="35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недвижимое имущество: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6671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86770"/>
            <a:ext cx="8784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3 «СВЕДЕНИЯ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«НЕДВИЖИМОЕ ИМУЩЕСТВО»</a:t>
            </a:r>
          </a:p>
        </p:txBody>
      </p:sp>
      <p:sp>
        <p:nvSpPr>
          <p:cNvPr id="5" name="Овал 4"/>
          <p:cNvSpPr/>
          <p:nvPr/>
        </p:nvSpPr>
        <p:spPr>
          <a:xfrm>
            <a:off x="5436096" y="1202268"/>
            <a:ext cx="648072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58333" y="2151838"/>
            <a:ext cx="648072" cy="328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2151838"/>
            <a:ext cx="2088232" cy="890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09961" y="1628800"/>
            <a:ext cx="2880319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531" y="270476"/>
            <a:ext cx="83529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ТРАНСПОРТНЫЕ СРЕДСТВА</a:t>
            </a:r>
            <a:endParaRPr lang="ru-RU" sz="27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7042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казываются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транспортных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средствах: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находящихся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собственности, независимо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времени и места приобретения (любой субъект РФ и государство).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переданные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пользование по доверенности,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находящиеся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угоне,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залоге у банка,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негодные к эксплуатации,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регистрационного учета, но не утилизированные.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43" y="3997411"/>
            <a:ext cx="86010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7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realguy.ru/wp-content/uploads/Nuzhna-li-strahovka-na-pritsep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15813" cy="28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03"/>
            <a:ext cx="2105025" cy="2171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2300" y="773088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!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«Место регистрации»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согласно свидетельству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транспортного средства – указывается только наименование органа внутренних дел, осуществившее регистрационный учет транспортного средства.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строке "Иные транспортные средства" подлежат указанию прицепы, зарегистрированные в установленном порядке. 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http://auto-marshal.ru/wapopepa/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uto-marshal.ru/wapopepa/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uto-marshal.ru/wapopepa/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uto-marshal.ru/wapopepa/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auto-marshal.ru/wapopepa/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640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60.4 Приказа МВД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Приказ МВД России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07.08.2013 г. № 605: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транспортного средства прекращается по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 прежнего владельца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 и предъявление им документов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отчуждение транспортного средства,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10 суток со дня заключения такой сделки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отсутствия подтверждения регистрации за новым владельцем.</a:t>
            </a:r>
          </a:p>
        </p:txBody>
      </p:sp>
      <p:pic>
        <p:nvPicPr>
          <p:cNvPr id="6146" name="Picture 2" descr="https://im0-tub-ru.yandex.net/i?id=acfc59e447834022e7a301552cd040e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87220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028635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продажи транспортного средства следует убедиться, что новый владелец осуществил постановку на учет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858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5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3 «СВЕДЕНИЯ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ИМУЩЕСТВЕ»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«ТРАНСПОРТНЫЕ СРЕДСТВА»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1276740"/>
              </p:ext>
            </p:extLst>
          </p:nvPr>
        </p:nvGraphicFramePr>
        <p:xfrm>
          <a:off x="179513" y="1019637"/>
          <a:ext cx="8892480" cy="5789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7004">
                  <a:extLst>
                    <a:ext uri="{9D8B030D-6E8A-4147-A177-3AD203B41FA5}">
                      <a16:colId xmlns:a16="http://schemas.microsoft.com/office/drawing/2014/main" xmlns="" val="3706119398"/>
                    </a:ext>
                  </a:extLst>
                </a:gridCol>
                <a:gridCol w="3326208">
                  <a:extLst>
                    <a:ext uri="{9D8B030D-6E8A-4147-A177-3AD203B41FA5}">
                      <a16:colId xmlns:a16="http://schemas.microsoft.com/office/drawing/2014/main" xmlns="" val="2665801327"/>
                    </a:ext>
                  </a:extLst>
                </a:gridCol>
                <a:gridCol w="1723928">
                  <a:extLst>
                    <a:ext uri="{9D8B030D-6E8A-4147-A177-3AD203B41FA5}">
                      <a16:colId xmlns:a16="http://schemas.microsoft.com/office/drawing/2014/main" xmlns="" val="1462325359"/>
                    </a:ext>
                  </a:extLst>
                </a:gridCol>
                <a:gridCol w="3325340">
                  <a:extLst>
                    <a:ext uri="{9D8B030D-6E8A-4147-A177-3AD203B41FA5}">
                      <a16:colId xmlns:a16="http://schemas.microsoft.com/office/drawing/2014/main" xmlns="" val="2336341769"/>
                    </a:ext>
                  </a:extLst>
                </a:gridCol>
              </a:tblGrid>
              <a:tr h="497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Вид, марка, модель транспортного средства, год изготовления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регистрации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115683"/>
                  </a:ext>
                </a:extLst>
              </a:tr>
              <a:tr h="348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9529188"/>
                  </a:ext>
                </a:extLst>
              </a:tr>
              <a:tr h="51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 легковые: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FIAT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178</a:t>
                      </a:r>
                      <a:r>
                        <a:rPr lang="en-US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CYN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8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Albea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2008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УМВД РФ 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г.Сыктывкару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5135527"/>
                  </a:ext>
                </a:extLst>
              </a:tr>
              <a:tr h="285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 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-3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426408"/>
                  </a:ext>
                </a:extLst>
              </a:tr>
              <a:tr h="763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Мототранспорные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Снегоход Тайга</a:t>
                      </a:r>
                      <a:r>
                        <a:rPr lang="ru-RU" sz="1800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Варяг 500, 2015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-3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kumimoji="0" lang="ru-RU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инспекция </a:t>
                      </a:r>
                      <a:br>
                        <a:rPr lang="ru-RU" sz="1800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надзору за техническим состоянием самоходных машин и других видов техники </a:t>
                      </a:r>
                      <a:br>
                        <a:rPr lang="ru-RU" sz="1800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 г. Сыктывкару и </a:t>
                      </a:r>
                      <a:r>
                        <a:rPr lang="ru-RU" sz="1800" kern="1200" spc="-3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Сыктывдинскому</a:t>
                      </a:r>
                      <a:r>
                        <a:rPr lang="ru-RU" sz="1800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1800" kern="1200" spc="-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642130"/>
                  </a:ext>
                </a:extLst>
              </a:tr>
              <a:tr h="34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Сельскохозяйственная 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-3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1556100"/>
                  </a:ext>
                </a:extLst>
              </a:tr>
              <a:tr h="516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 транспорт</a:t>
                      </a:r>
                      <a:r>
                        <a:rPr lang="ru-RU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Моторная лодка</a:t>
                      </a:r>
                      <a:r>
                        <a:rPr lang="en-US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Faeton</a:t>
                      </a:r>
                      <a:r>
                        <a:rPr lang="en-US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780</a:t>
                      </a:r>
                      <a:r>
                        <a:rPr lang="ru-RU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2016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ГИМС МЧС России по Республике Коми</a:t>
                      </a:r>
                      <a:r>
                        <a:rPr lang="ru-RU" sz="1800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5697572"/>
                  </a:ext>
                </a:extLst>
              </a:tr>
              <a:tr h="417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 транспорт: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0735165"/>
                  </a:ext>
                </a:extLst>
              </a:tr>
              <a:tr h="763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транспортные средства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 к легковым ТС М3СА817715,</a:t>
                      </a:r>
                      <a:r>
                        <a:rPr lang="ru-RU" sz="1800" kern="1200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2006</a:t>
                      </a:r>
                      <a:r>
                        <a:rPr lang="ru-RU" sz="1800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УМВД РФ по </a:t>
                      </a:r>
                      <a:r>
                        <a:rPr lang="ru-RU" sz="18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г.Сыктывкару</a:t>
                      </a:r>
                      <a:endParaRPr lang="ru-RU" sz="1800" spc="-3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58679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663897" cy="5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8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44824"/>
            <a:ext cx="68407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счетах в банках и иных кредитных организация представляются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 декабря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33869"/>
            <a:ext cx="8064896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4. СВЕДЕНИЯ О СЧЕТАХ В БАНКАХ И ИНЫХ КРЕДИТНЫХ ОРГАНИЗАЦИЯХ 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kupiprodai.com.ua/s_images/14854996339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7281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news-expert.ru/wp-content/uploads/2017/08/debetovyie-kartyi---Mir---768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004" y="4077072"/>
            <a:ext cx="3890398" cy="25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188640"/>
            <a:ext cx="8928992" cy="1584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КРУГА ЛИЦ, </a:t>
            </a:r>
          </a:p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ОТНОШЕНИИ КОТОРЫХ </a:t>
            </a:r>
          </a:p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ПРЕДОСТАВЛЯЮТСЯ СВЕДЕНИЯ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</a:t>
            </a:r>
            <a:r>
              <a:rPr 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ru-RU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330584"/>
              </p:ext>
            </p:extLst>
          </p:nvPr>
        </p:nvGraphicFramePr>
        <p:xfrm>
          <a:off x="107504" y="2060849"/>
          <a:ext cx="8928992" cy="4336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173426415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4251658711"/>
                    </a:ext>
                  </a:extLst>
                </a:gridCol>
              </a:tblGrid>
              <a:tr h="3797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092807"/>
                  </a:ext>
                </a:extLst>
              </a:tr>
              <a:tr h="586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Брак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в </a:t>
                      </a:r>
                      <a:r>
                        <a:rPr lang="ru-RU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ЗАГСе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ноябре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Предоставляется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6478160"/>
                  </a:ext>
                </a:extLst>
              </a:tr>
              <a:tr h="788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Брак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в </a:t>
                      </a:r>
                      <a:r>
                        <a:rPr lang="ru-RU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ЗАГСе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марте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предоставляется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573933"/>
                  </a:ext>
                </a:extLst>
              </a:tr>
              <a:tr h="93655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Брак расторгнут в </a:t>
                      </a:r>
                      <a:r>
                        <a:rPr lang="ru-RU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ЗАГСе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ноябре 2017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предоставляется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3034245"/>
                  </a:ext>
                </a:extLst>
              </a:tr>
              <a:tr h="162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расторжении брака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судом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и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вступило </a:t>
                      </a:r>
                      <a:endParaRPr lang="ru-RU" sz="2400" b="1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законную силу 12 января 2018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Предоставляется 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10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49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 всех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от цели их открытия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счета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«0»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остатком на 31 декабря отчетного года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открытые для погашения кредита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пластиковых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зачисления пенсии, кредитные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карты);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(вклады) в иностранных банках,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расположенных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пределами Российской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открываемые для осуществления деятельности на рынке ценных бумаг;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autoexpertnost.ru/wp-content/uploads/2017/06/%D0%A0%D0%B0%D1%81%D1%87%D1%91%D1%82%D0%BD%D1%8B%D0%B9-%D1%81%D1%87%D1%91%D1%82-%D0%B2-%D0%B1%D0%B0%D0%BD%D0%BA%D0%B5-%D0%B4%D0%BB%D1%8F-%D0%98%D0%9F-%D0%B8-%D0%9E%D0%9E%D0%9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8280920" cy="21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6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024" y="620688"/>
            <a:ext cx="6643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88643"/>
            <a:ext cx="46085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обезличенном металлическом счете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(вид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и металл, в котором он открыт)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Отражение граммов драгоценного металла в рублевом эквиваленте осуществляется в рублях по курсу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 РФ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31.12.2017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11" y="2472139"/>
            <a:ext cx="379930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учетных ценах на аффинированные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драгметаллы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устанавливаемые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 РФ по ссылке: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http://wwv.cbr.ru/hd_base/?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PrtId=metall_base_new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782" y="4069825"/>
            <a:ext cx="5805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указанию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пластиковых карт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срока действия этих карт (их блокировки)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счет данной карты не был закрыт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письменному заявлению держателя карты</a:t>
            </a:r>
          </a:p>
        </p:txBody>
      </p:sp>
      <p:pic>
        <p:nvPicPr>
          <p:cNvPr id="3074" name="Picture 2" descr="https://dcebrief.com/wp-content/uploads/2016/05/15216769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626" y="4077072"/>
            <a:ext cx="3234471" cy="21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lden-inform.ru/wp-content/uploads/2015/09/vidy-prob-na-zolo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9" y="289978"/>
            <a:ext cx="3540099" cy="20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9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20688"/>
            <a:ext cx="87679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Графа «Сумма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поступивших на счет денежных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заполняется только в случае, если общая сумма денежных поступлений на счет за отчетный период превышает общий доход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 сдающего справку 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супруги (супруги)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2015, 2016 и 2017 годы.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в данной графе следует сделать специальную пометку "Выписка от ________ N _____ прилагается на ____ 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  <a:endParaRPr lang="ru-RU" sz="2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05064"/>
            <a:ext cx="5525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графе «Наименование и адрес банка или иной кредитной организации»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рекомендуется указывать юридический адрес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кредитной организации, в которой открыт счет</a:t>
            </a:r>
          </a:p>
        </p:txBody>
      </p:sp>
      <p:pic>
        <p:nvPicPr>
          <p:cNvPr id="4098" name="Picture 2" descr="http://kolodischi.by/storage/images/catalog/14/594740584077e936e4364de9b3f003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709441" cy="18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2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136642"/>
              </p:ext>
            </p:extLst>
          </p:nvPr>
        </p:nvGraphicFramePr>
        <p:xfrm>
          <a:off x="395536" y="906978"/>
          <a:ext cx="8208912" cy="53517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7543">
                  <a:extLst>
                    <a:ext uri="{9D8B030D-6E8A-4147-A177-3AD203B41FA5}">
                      <a16:colId xmlns:a16="http://schemas.microsoft.com/office/drawing/2014/main" xmlns="" val="2881265457"/>
                    </a:ext>
                  </a:extLst>
                </a:gridCol>
                <a:gridCol w="2186753">
                  <a:extLst>
                    <a:ext uri="{9D8B030D-6E8A-4147-A177-3AD203B41FA5}">
                      <a16:colId xmlns:a16="http://schemas.microsoft.com/office/drawing/2014/main" xmlns="" val="87459789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9835990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792593874"/>
                    </a:ext>
                  </a:extLst>
                </a:gridCol>
                <a:gridCol w="1113914">
                  <a:extLst>
                    <a:ext uri="{9D8B030D-6E8A-4147-A177-3AD203B41FA5}">
                      <a16:colId xmlns:a16="http://schemas.microsoft.com/office/drawing/2014/main" xmlns="" val="1025450950"/>
                    </a:ext>
                  </a:extLst>
                </a:gridCol>
                <a:gridCol w="1478374">
                  <a:extLst>
                    <a:ext uri="{9D8B030D-6E8A-4147-A177-3AD203B41FA5}">
                      <a16:colId xmlns:a16="http://schemas.microsoft.com/office/drawing/2014/main" xmlns="" val="3308364349"/>
                    </a:ext>
                  </a:extLst>
                </a:gridCol>
              </a:tblGrid>
              <a:tr h="88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адрес банка или иной кредитной организации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валюта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открытия счета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поступивших на счет денежных средств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(руб.)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623082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2337489"/>
                  </a:ext>
                </a:extLst>
              </a:tr>
              <a:tr h="109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Сбербанк,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 отделение 8617/5, Республика Коми,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ул.Бабушкина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Депозитный, рубль, </a:t>
                      </a:r>
                      <a:r>
                        <a:rPr lang="ru-RU" sz="1600" kern="1200" spc="-1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42307810567894561234</a:t>
                      </a:r>
                      <a:endParaRPr lang="ru-RU" sz="1600" kern="1200" spc="-13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36 528,41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превышает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1445433"/>
                  </a:ext>
                </a:extLst>
              </a:tr>
              <a:tr h="132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Сбербанк,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 отделение 8617/5, Республика Коми,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ул.Бабушкина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евро, </a:t>
                      </a:r>
                      <a:r>
                        <a:rPr lang="ru-RU" sz="1600" kern="1200" spc="-13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40817978567894561289</a:t>
                      </a:r>
                      <a:endParaRPr lang="ru-RU" sz="1600" kern="1200" spc="-13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24 482,33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превышает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651431"/>
                  </a:ext>
                </a:extLst>
              </a:tr>
              <a:tr h="110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«Райффайзенбанк», Республика Коми,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ул.Первомайская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д.62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Депозитный, рубль, </a:t>
                      </a:r>
                      <a:r>
                        <a:rPr lang="ru-RU" sz="1600" kern="1200" spc="-13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42307810007894561257</a:t>
                      </a:r>
                      <a:endParaRPr lang="ru-RU" sz="1600" kern="1200" spc="-13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12.03.2008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10 000 000 Выписка от 21.01.2017 </a:t>
                      </a:r>
                      <a:b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123 прилагается </a:t>
                      </a:r>
                      <a:b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 л.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38997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756" y="45316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СЧЕТАХ </a:t>
            </a:r>
          </a:p>
          <a:p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И ИНЫХ КРЕДИТНЫХ ОРГАНИЗАЦИЯХ </a:t>
            </a:r>
            <a:endParaRPr lang="ru-RU" sz="2400" spc="-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92280" y="4653137"/>
            <a:ext cx="1512168" cy="1605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4425"/>
            <a:ext cx="20162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10081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84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62975"/>
            <a:ext cx="8534772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 «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и иное участие в коммерческих организациях и фондах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ru-RU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согласно учредительным документам организации по состоянию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31.12.2017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не предусмотрено формирование уставного капитала, то указывается "0 руб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участия выражается в % от уставного капитала, для акционерных обществ указывается также номинальная стоимость и количество акций.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347373"/>
            <a:ext cx="7886700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5. СВЕДЕНИЯ О ЦЕННЫХ БУМАГАХ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556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223" y="4077072"/>
            <a:ext cx="3914368" cy="2623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5.2. «Иные ценные бумаги»</a:t>
            </a: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052736"/>
            <a:ext cx="8714071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иным ценным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бумагам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вексель,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закладная,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облигация,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сберегательный сертификат,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 паевого инвестиционного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just">
              <a:spcAft>
                <a:spcPts val="0"/>
              </a:spcAft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материнский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семейный) капитал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ценной бумагой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284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53" y="31117"/>
            <a:ext cx="853244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ЦЕННЫХ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БУМАГАХ» </a:t>
            </a:r>
            <a:b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Акции и иное участие в коммерческих организациях и фондах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304106"/>
              </p:ext>
            </p:extLst>
          </p:nvPr>
        </p:nvGraphicFramePr>
        <p:xfrm>
          <a:off x="460158" y="1173682"/>
          <a:ext cx="8467030" cy="2619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9434">
                  <a:extLst>
                    <a:ext uri="{9D8B030D-6E8A-4147-A177-3AD203B41FA5}">
                      <a16:colId xmlns:a16="http://schemas.microsoft.com/office/drawing/2014/main" xmlns="" val="336605932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819076124"/>
                    </a:ext>
                  </a:extLst>
                </a:gridCol>
                <a:gridCol w="1552858">
                  <a:extLst>
                    <a:ext uri="{9D8B030D-6E8A-4147-A177-3AD203B41FA5}">
                      <a16:colId xmlns:a16="http://schemas.microsoft.com/office/drawing/2014/main" xmlns="" val="1821817158"/>
                    </a:ext>
                  </a:extLst>
                </a:gridCol>
                <a:gridCol w="1630188">
                  <a:extLst>
                    <a:ext uri="{9D8B030D-6E8A-4147-A177-3AD203B41FA5}">
                      <a16:colId xmlns:a16="http://schemas.microsoft.com/office/drawing/2014/main" xmlns="" val="1863739859"/>
                    </a:ext>
                  </a:extLst>
                </a:gridCol>
                <a:gridCol w="1662030">
                  <a:extLst>
                    <a:ext uri="{9D8B030D-6E8A-4147-A177-3AD203B41FA5}">
                      <a16:colId xmlns:a16="http://schemas.microsoft.com/office/drawing/2014/main" xmlns="" val="1670970693"/>
                    </a:ext>
                  </a:extLst>
                </a:gridCol>
                <a:gridCol w="1598344">
                  <a:extLst>
                    <a:ext uri="{9D8B030D-6E8A-4147-A177-3AD203B41FA5}">
                      <a16:colId xmlns:a16="http://schemas.microsoft.com/office/drawing/2014/main" xmlns="" val="2696383400"/>
                    </a:ext>
                  </a:extLst>
                </a:gridCol>
              </a:tblGrid>
              <a:tr h="7842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организационно-правовая форма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организации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Уставный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3976848559"/>
                  </a:ext>
                </a:extLst>
              </a:tr>
              <a:tr h="1866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146654895"/>
                  </a:ext>
                </a:extLst>
              </a:tr>
              <a:tr h="14533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«Инвест»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Санкт-Петербург, ул. Ленина, 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000 000,00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1%, 1 000 акций номинальной стоимостью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руб./шт.,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руб.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дарения от 12.08.2011г.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30049597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9562575"/>
              </p:ext>
            </p:extLst>
          </p:nvPr>
        </p:nvGraphicFramePr>
        <p:xfrm>
          <a:off x="514629" y="4209336"/>
          <a:ext cx="8219909" cy="1484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7901">
                  <a:extLst>
                    <a:ext uri="{9D8B030D-6E8A-4147-A177-3AD203B41FA5}">
                      <a16:colId xmlns:a16="http://schemas.microsoft.com/office/drawing/2014/main" xmlns="" val="65161547"/>
                    </a:ext>
                  </a:extLst>
                </a:gridCol>
                <a:gridCol w="1480291">
                  <a:extLst>
                    <a:ext uri="{9D8B030D-6E8A-4147-A177-3AD203B41FA5}">
                      <a16:colId xmlns:a16="http://schemas.microsoft.com/office/drawing/2014/main" xmlns="" val="4101504601"/>
                    </a:ext>
                  </a:extLst>
                </a:gridCol>
                <a:gridCol w="1725213">
                  <a:extLst>
                    <a:ext uri="{9D8B030D-6E8A-4147-A177-3AD203B41FA5}">
                      <a16:colId xmlns:a16="http://schemas.microsoft.com/office/drawing/2014/main" xmlns="" val="2146218425"/>
                    </a:ext>
                  </a:extLst>
                </a:gridCol>
                <a:gridCol w="1804031">
                  <a:extLst>
                    <a:ext uri="{9D8B030D-6E8A-4147-A177-3AD203B41FA5}">
                      <a16:colId xmlns:a16="http://schemas.microsoft.com/office/drawing/2014/main" xmlns="" val="2816533996"/>
                    </a:ext>
                  </a:extLst>
                </a:gridCol>
                <a:gridCol w="1167847">
                  <a:extLst>
                    <a:ext uri="{9D8B030D-6E8A-4147-A177-3AD203B41FA5}">
                      <a16:colId xmlns:a16="http://schemas.microsoft.com/office/drawing/2014/main" xmlns="" val="2142501330"/>
                    </a:ext>
                  </a:extLst>
                </a:gridCol>
                <a:gridCol w="1564626">
                  <a:extLst>
                    <a:ext uri="{9D8B030D-6E8A-4147-A177-3AD203B41FA5}">
                      <a16:colId xmlns:a16="http://schemas.microsoft.com/office/drawing/2014/main" xmlns="" val="2302751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ценной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бумаги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Лицо, выпустившее ценную бумагу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Номинальная величина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обязательства (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293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767045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9179053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629" y="3889857"/>
            <a:ext cx="8495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Иные ценные бумаги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924" y="5728702"/>
            <a:ext cx="8363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 по разделу 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“Сведения о ценных бумагах” суммарная декларированная стоимость ценных бумаг, включая доли участия в коммерческих организациях (руб.), 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100 000,00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6286797"/>
            <a:ext cx="1224136" cy="367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55200"/>
            <a:ext cx="1512168" cy="33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232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98361" y="211383"/>
            <a:ext cx="7886700" cy="9213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6. СВЕДЕНИЯ ОБ ОБЯЗАТЕЛЬСТВАХ ИМУЩЕСТВЕННОГО ХАРАКТЕРА 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04505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u="sng" dirty="0" smtClean="0"/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недвижимого имущества,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пользовании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328" y="2529276"/>
            <a:ext cx="85101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недвижимое имущество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муниципальное, ведомственное,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арендованное),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находящееся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временном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пользовании,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основание пользования (договор аренды, фактическое предоставление и другие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отчетную дату 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31 декабря 2017 года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59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подлежат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объектах недвижимости: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постоянная или временная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но они не принадлежат 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фактическое место проживания без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договору аренды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наема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поднаема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договорам социального найма;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находящихся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завершающей стадии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зарегистрированные в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Росреестре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пожизненного наследуемого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19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726" y="1172217"/>
            <a:ext cx="9015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Объекты недвижимого имущества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находящиеся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3193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МУЩЕСТВЕННОГО ХАРАКТЕРА» 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519140"/>
              </p:ext>
            </p:extLst>
          </p:nvPr>
        </p:nvGraphicFramePr>
        <p:xfrm>
          <a:off x="395534" y="1628800"/>
          <a:ext cx="8496946" cy="343645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xmlns="" val="2581839888"/>
                    </a:ext>
                  </a:extLst>
                </a:gridCol>
                <a:gridCol w="1233901">
                  <a:extLst>
                    <a:ext uri="{9D8B030D-6E8A-4147-A177-3AD203B41FA5}">
                      <a16:colId xmlns:a16="http://schemas.microsoft.com/office/drawing/2014/main" xmlns="" val="3873593335"/>
                    </a:ext>
                  </a:extLst>
                </a:gridCol>
                <a:gridCol w="1646419">
                  <a:extLst>
                    <a:ext uri="{9D8B030D-6E8A-4147-A177-3AD203B41FA5}">
                      <a16:colId xmlns:a16="http://schemas.microsoft.com/office/drawing/2014/main" xmlns="" val="3495148437"/>
                    </a:ext>
                  </a:extLst>
                </a:gridCol>
                <a:gridCol w="1867555">
                  <a:extLst>
                    <a:ext uri="{9D8B030D-6E8A-4147-A177-3AD203B41FA5}">
                      <a16:colId xmlns:a16="http://schemas.microsoft.com/office/drawing/2014/main" xmlns="" val="1842034435"/>
                    </a:ext>
                  </a:extLst>
                </a:gridCol>
                <a:gridCol w="2229545">
                  <a:extLst>
                    <a:ext uri="{9D8B030D-6E8A-4147-A177-3AD203B41FA5}">
                      <a16:colId xmlns:a16="http://schemas.microsoft.com/office/drawing/2014/main" xmlns="" val="2128197241"/>
                    </a:ext>
                  </a:extLst>
                </a:gridCol>
                <a:gridCol w="1087476">
                  <a:extLst>
                    <a:ext uri="{9D8B030D-6E8A-4147-A177-3AD203B41FA5}">
                      <a16:colId xmlns:a16="http://schemas.microsoft.com/office/drawing/2014/main" xmlns="" val="227277833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сроки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пользо­вания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(адрес)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(кв. м)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152281"/>
                  </a:ext>
                </a:extLst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7949998"/>
                  </a:ext>
                </a:extLst>
              </a:tr>
              <a:tr h="236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Безвозмездное пользование,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2004 г.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предоставление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Петровым П.И. (дедушка)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проспект Ленина, д.1, кв.1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20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562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2835850"/>
              </p:ext>
            </p:extLst>
          </p:nvPr>
        </p:nvGraphicFramePr>
        <p:xfrm>
          <a:off x="208355" y="1988840"/>
          <a:ext cx="8643626" cy="356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3725">
                  <a:extLst>
                    <a:ext uri="{9D8B030D-6E8A-4147-A177-3AD203B41FA5}">
                      <a16:colId xmlns:a16="http://schemas.microsoft.com/office/drawing/2014/main" xmlns="" val="1734264159"/>
                    </a:ext>
                  </a:extLst>
                </a:gridCol>
                <a:gridCol w="3559901">
                  <a:extLst>
                    <a:ext uri="{9D8B030D-6E8A-4147-A177-3AD203B41FA5}">
                      <a16:colId xmlns:a16="http://schemas.microsoft.com/office/drawing/2014/main" xmlns="" val="4251658711"/>
                    </a:ext>
                  </a:extLst>
                </a:gridCol>
              </a:tblGrid>
              <a:tr h="790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092807"/>
                  </a:ext>
                </a:extLst>
              </a:tr>
              <a:tr h="83493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Ребенку 30 декабря 2017 </a:t>
                      </a:r>
                    </a:p>
                    <a:p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исполнилось 18 лет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предоставляется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370801"/>
                  </a:ext>
                </a:extLst>
              </a:tr>
              <a:tr h="834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Ребенку 31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исполнилось 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лет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Предоставляется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6478160"/>
                  </a:ext>
                </a:extLst>
              </a:tr>
              <a:tr h="9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Ребенку 21 мая 2017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исполнилось 18 лет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предоставляется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57393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80363" y="188640"/>
            <a:ext cx="8499610" cy="15841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КРУГА ЛИЦ,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КОТОРЫХ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СВЕДЕНИЯ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7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 «Срочные обязательства финансового характера»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имеющееся </a:t>
            </a:r>
            <a:r>
              <a:rPr lang="ru-RU" sz="25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31.12.2017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срочное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обязательство финансового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характера, если оставшийся непогашенный долг  </a:t>
            </a:r>
            <a:r>
              <a:rPr lang="ru-RU" sz="25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равен или превышает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500 000 рублей</a:t>
            </a:r>
            <a:r>
              <a:rPr lang="ru-RU" sz="25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25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5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основного обязательства указывается </a:t>
            </a:r>
          </a:p>
          <a:p>
            <a:pPr algn="ctr">
              <a:spcAft>
                <a:spcPts val="0"/>
              </a:spcAft>
            </a:pPr>
            <a:r>
              <a:rPr lang="ru-RU" sz="25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суммы процентов</a:t>
            </a:r>
          </a:p>
          <a:p>
            <a:pPr algn="just">
              <a:spcAft>
                <a:spcPts val="0"/>
              </a:spcAft>
            </a:pPr>
            <a:endParaRPr lang="ru-RU" sz="25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графе «Условия обязательства» указывают годовую процентную ставку, предмет обеспечения залога, гарантии и поручительства</a:t>
            </a:r>
          </a:p>
          <a:p>
            <a:pPr indent="342900" algn="just">
              <a:spcAft>
                <a:spcPts val="0"/>
              </a:spcAft>
            </a:pPr>
            <a:endParaRPr lang="ru-RU" sz="2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25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120773"/>
              </p:ext>
            </p:extLst>
          </p:nvPr>
        </p:nvGraphicFramePr>
        <p:xfrm>
          <a:off x="467544" y="1484785"/>
          <a:ext cx="8208912" cy="500574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84218">
                  <a:extLst>
                    <a:ext uri="{9D8B030D-6E8A-4147-A177-3AD203B41FA5}">
                      <a16:colId xmlns:a16="http://schemas.microsoft.com/office/drawing/2014/main" xmlns="" val="523639308"/>
                    </a:ext>
                  </a:extLst>
                </a:gridCol>
                <a:gridCol w="1615415">
                  <a:extLst>
                    <a:ext uri="{9D8B030D-6E8A-4147-A177-3AD203B41FA5}">
                      <a16:colId xmlns:a16="http://schemas.microsoft.com/office/drawing/2014/main" xmlns="" val="1526620563"/>
                    </a:ext>
                  </a:extLst>
                </a:gridCol>
                <a:gridCol w="1730163">
                  <a:extLst>
                    <a:ext uri="{9D8B030D-6E8A-4147-A177-3AD203B41FA5}">
                      <a16:colId xmlns:a16="http://schemas.microsoft.com/office/drawing/2014/main" xmlns="" val="3692564334"/>
                    </a:ext>
                  </a:extLst>
                </a:gridCol>
                <a:gridCol w="1499853">
                  <a:extLst>
                    <a:ext uri="{9D8B030D-6E8A-4147-A177-3AD203B41FA5}">
                      <a16:colId xmlns:a16="http://schemas.microsoft.com/office/drawing/2014/main" xmlns="" val="1000738061"/>
                    </a:ext>
                  </a:extLst>
                </a:gridCol>
                <a:gridCol w="1499853">
                  <a:extLst>
                    <a:ext uri="{9D8B030D-6E8A-4147-A177-3AD203B41FA5}">
                      <a16:colId xmlns:a16="http://schemas.microsoft.com/office/drawing/2014/main" xmlns="" val="1687172775"/>
                    </a:ext>
                  </a:extLst>
                </a:gridCol>
                <a:gridCol w="1379410">
                  <a:extLst>
                    <a:ext uri="{9D8B030D-6E8A-4147-A177-3AD203B41FA5}">
                      <a16:colId xmlns:a16="http://schemas.microsoft.com/office/drawing/2014/main" xmlns="" val="2683491773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 (должник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обязательства/размер обязательства по состоянию на отчетную дату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обязатель­ства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9322"/>
                  </a:ext>
                </a:extLst>
              </a:tr>
              <a:tr h="342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9962289"/>
                  </a:ext>
                </a:extLst>
              </a:tr>
              <a:tr h="18037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созаемщик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супруг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П.И.)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Кредитор: ВТБ24 (ПАО), 167000, Республика Коми, г. Сыктывкар, ул. Ленина, д.47а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от 05.02.2015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b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524/0600-00256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1 500 000,00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1 150 000,00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залог однокомнатная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квартира, находящаяся по адресу 167311, Республика Коми,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пр.Ленина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1, кв.1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1576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992571"/>
            <a:ext cx="67860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 Срочные обязательства финансового характера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7498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ХАРАКТЕРА» 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81624" y="3356992"/>
            <a:ext cx="1638848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793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1571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признается сделка, по которой предоставляется недвижимое имущество, транспортные средства или ценные бумаги без получения платы или иного встречного предоставления.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«Земельные участки» и «Иное недвижимое имущество» указывает вид недвижимого имущества, местонахождение, площадь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«Транспортные средства» указывается вид, марка, модель ТС, год изготовления и место его регистрации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«Ценные бумаги» указывается вид ценной бумаги, кем выпущена ценная бумага, общее количество ценных бумаг и их номинальную стоимость в рублях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«Приобретатель имущества по сделкам»: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физического лица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 в именительном падеже, серия и номер паспорта (серия и номер свидетельства о рождении, дата выдачи и орган выдавший свидетельство), адрес регистрации. 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юридических лиц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наименование, ИНН и ОГРН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60648"/>
            <a:ext cx="8928992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7. СВЕДЕНИЯ О НЕДВИЖИМОМ ИМУЩЕСТВЕ, ТРАНСПОРТНЫХ СРЕДСТВАХ И ЦЕННЫХ БУМАГАХ, ОТЧУЖДЕННЫХ В ТЕЧЕНИЕ ОТЧЕТНОГО ПЕРИОДА 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РЕЗУЛЬТАТЕ БЕЗВОЗМЕЗДНОЙ СДЕЛКИ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1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964"/>
            <a:ext cx="8784976" cy="181566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РАЗДЕЛА </a:t>
            </a: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b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НЕДВИЖИМОМ ИМУЩЕСТВЕ, ТРАНСПОРТНЫХ СРЕДСТВАХ И ЦЕННЫХ БУМАГАХ, ОТЧУЖДЕННЫХ </a:t>
            </a:r>
            <a:b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ОТЧЕТНОГО ПЕРИОДА В РЕЗУЛЬТАТЕ БЕЗВОЗМЕЗДНОЙ СДЕЛКИ»</a:t>
            </a:r>
            <a:endParaRPr lang="ru-RU" spc="-3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5922952"/>
              </p:ext>
            </p:extLst>
          </p:nvPr>
        </p:nvGraphicFramePr>
        <p:xfrm>
          <a:off x="251520" y="2060849"/>
          <a:ext cx="8568952" cy="485645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78521">
                  <a:extLst>
                    <a:ext uri="{9D8B030D-6E8A-4147-A177-3AD203B41FA5}">
                      <a16:colId xmlns:a16="http://schemas.microsoft.com/office/drawing/2014/main" xmlns="" val="1587143834"/>
                    </a:ext>
                  </a:extLst>
                </a:gridCol>
                <a:gridCol w="2597247">
                  <a:extLst>
                    <a:ext uri="{9D8B030D-6E8A-4147-A177-3AD203B41FA5}">
                      <a16:colId xmlns:a16="http://schemas.microsoft.com/office/drawing/2014/main" xmlns="" val="4050900695"/>
                    </a:ext>
                  </a:extLst>
                </a:gridCol>
                <a:gridCol w="2781737">
                  <a:extLst>
                    <a:ext uri="{9D8B030D-6E8A-4147-A177-3AD203B41FA5}">
                      <a16:colId xmlns:a16="http://schemas.microsoft.com/office/drawing/2014/main" xmlns="" val="3997887981"/>
                    </a:ext>
                  </a:extLst>
                </a:gridCol>
                <a:gridCol w="2411447">
                  <a:extLst>
                    <a:ext uri="{9D8B030D-6E8A-4147-A177-3AD203B41FA5}">
                      <a16:colId xmlns:a16="http://schemas.microsoft.com/office/drawing/2014/main" xmlns="" val="1189214318"/>
                    </a:ext>
                  </a:extLst>
                </a:gridCol>
              </a:tblGrid>
              <a:tr h="51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Приобретатель имущества по сделке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отчуждения имущества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8044216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232790"/>
                  </a:ext>
                </a:extLst>
              </a:tr>
              <a:tr h="51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432612"/>
                  </a:ext>
                </a:extLst>
              </a:tr>
              <a:tr h="779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недвижимое имущество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266060"/>
                  </a:ext>
                </a:extLst>
              </a:tr>
              <a:tr h="563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средства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Лада Гранта, 2015, 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УМВД РФ </a:t>
                      </a:r>
                      <a:b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г.Сыктывкару</a:t>
                      </a:r>
                      <a:endParaRPr lang="ru-RU" sz="1800" spc="-3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Сергей Петрович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паспорт 8797 033961, выдан ОВД г. Воркуты 31.03.2005 зарегистрированный по адресу: Республика Коми,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ул.Ленина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д.5, кв.7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дарения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27.10.2017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452795"/>
                  </a:ext>
                </a:extLst>
              </a:tr>
              <a:tr h="741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603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855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25144"/>
            <a:ext cx="1993404" cy="199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24" y="980728"/>
            <a:ext cx="8280920" cy="5040560"/>
          </a:xfrm>
        </p:spPr>
        <p:txBody>
          <a:bodyPr anchor="t"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день предоставления СПРАВКИ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депутатов    </a:t>
            </a: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служащих (работников)   </a:t>
            </a: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апреля*</a:t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представить сведения лично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их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24 часов 30 апреля 2018 года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0284" y="404664"/>
            <a:ext cx="6858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СРОКИ ПРЕДОСТАВЛЕНИЯ СПРАВКИ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3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3" y="148285"/>
            <a:ext cx="1512168" cy="29721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338" y="314370"/>
            <a:ext cx="7416824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антикоррупционного законодательства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освобождение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обязанности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представлению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нахождения его в отпуске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(ежегодный оплачиваемый отпуск,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сохранения денежного содержания,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уходу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ребенком), 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временной нетрудоспособности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неисполнения должностных обязанностей.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0" y="116632"/>
            <a:ext cx="1512168" cy="2972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60" y="4490834"/>
            <a:ext cx="3048000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143" y="4656919"/>
            <a:ext cx="3024336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0" y="116632"/>
            <a:ext cx="1755526" cy="34505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338" y="476672"/>
            <a:ext cx="6924203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объективным причинам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на супругу (супруга)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несовершеннолетних детей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истечения срока, установленного для представления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02746966"/>
              </p:ext>
            </p:extLst>
          </p:nvPr>
        </p:nvGraphicFramePr>
        <p:xfrm>
          <a:off x="1691680" y="2204864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96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064896" cy="49165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ТИТУЛЬНЫЙ ЛИСТ СПРАВКИ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720908"/>
            <a:ext cx="8820472" cy="590465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                           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                       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 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без сокращений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 и наименование  должности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соответствии с приказом о назначении и служебным контрактом,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имеется несколько мест работы указываются все. </a:t>
            </a:r>
          </a:p>
          <a:p>
            <a:pPr algn="just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регистрации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по состоянию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представления справки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записи в паспорте или ином документе, подтверждающем регистрацию по месту жительства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регистрации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адрес указывается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скобках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постоянной регистрации указывается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проживания не совпадает с местом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указывается адрес фактического проживания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" y="273050"/>
            <a:ext cx="158417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1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4919</Words>
  <Application>Microsoft Office PowerPoint</Application>
  <PresentationFormat>Экран (4:3)</PresentationFormat>
  <Paragraphs>830</Paragraphs>
  <Slides>54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  ПРЕДСТАВЛЕНИЕ СВЕДЕНИЙ  О ДОХОДАХ,  РАСХОДАХ,  ОБ ИМУЩЕСТВЕ  И ОБЯЗАТЕЛЬСТВАХ ИМУЩЕСТВЕННОГО ХАРАКТЕРА В 2018 ГОДУ</vt:lpstr>
      <vt:lpstr>Слайд 2</vt:lpstr>
      <vt:lpstr>ЛИЦА, В ОТНОШЕНИИ КОТОРЫХ ПРЕДОСТАВЛЯЮТСЯ СВЕДЕНИЯ</vt:lpstr>
      <vt:lpstr>Слайд 4</vt:lpstr>
      <vt:lpstr>Слайд 5</vt:lpstr>
      <vt:lpstr>  Последний день предоставления СПРАВКИ  в 2018 году   для депутатов    31 марта  для служащих (работников)   28 апреля*   *При невозможности представить сведения лично  рекомендуется направить их в ОМСУ посредством почтовой связи  не позднее 24 часов 30 апреля 2018 года.         </vt:lpstr>
      <vt:lpstr>Слайд 7</vt:lpstr>
      <vt:lpstr>Слайд 8</vt:lpstr>
      <vt:lpstr>ТИТУЛЬНЫЙ ЛИСТ СПРАВКИ </vt:lpstr>
      <vt:lpstr>Слайд 10</vt:lpstr>
      <vt:lpstr>Слайд 11</vt:lpstr>
      <vt:lpstr>Слайд 12</vt:lpstr>
      <vt:lpstr>Слайд 13</vt:lpstr>
      <vt:lpstr>РАЗДЕЛ 1.   СВЕДЕНИЯ О ДОХОДАХ</vt:lpstr>
      <vt:lpstr>Слайд 15</vt:lpstr>
      <vt:lpstr>ДОХОД ПО ОСНОВНОМУ МЕСТУ РАБОТЫ</vt:lpstr>
      <vt:lpstr>ДОХОД ОТ ВКЛАДОВ В БАНКАХ  И ИНЫХ КРЕДИТНЫХ ОРГАНИЗАЦИЯХ </vt:lpstr>
      <vt:lpstr>Слайд 18</vt:lpstr>
      <vt:lpstr>Слайд 19</vt:lpstr>
      <vt:lpstr>Слайд 20</vt:lpstr>
      <vt:lpstr>Слайд 21</vt:lpstr>
      <vt:lpstr>ПРИМЕР ЗАПОЛНЕНИЯ РАЗДЕЛА 1  «СВЕДЕНИЯ О ДОХОДАХ»</vt:lpstr>
      <vt:lpstr>РАЗДЕЛ 2. СВЕДЕНИЯ О РАСХОДАХ</vt:lpstr>
      <vt:lpstr>Слайд 24</vt:lpstr>
      <vt:lpstr>Слайд 25</vt:lpstr>
      <vt:lpstr>РАЗДЕЛ 3. СВЕДЕНИЯ ОБ ИМУЩЕСТВЕ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РАЗДЕЛ 5. СВЕДЕНИЯ О ЦЕННЫХ БУМАГАХ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 ПРИМЕР ЗАПОЛНЕНИЯ РАЗДЕЛА 7. «СВЕДЕНИЯ  О НЕДВИЖИМОМ ИМУЩЕСТВЕ, ТРАНСПОРТНЫХ СРЕДСТВАХ И ЦЕННЫХ БУМАГАХ, ОТЧУЖДЕННЫХ  В ТЕЧЕНИЕ ОТЧЕТНОГО ПЕРИОДА В РЕЗУЛЬТАТЕ БЕЗВОЗМЕЗДНОЙ СДЕЛКИ»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ВОПРОСАМ ПРЕДСТАВЛЕНИЯ СВЕДЕНИЙ  О ДОХОДАХ, РАСХОДАХ, ОБ ИМУЩЕСТВЕ И ОБЯЗАТЕЛЬСТВАХ ИМУЩЕСТВЕННОГО ХАРАКТЕРА  И ЗАПОЛНЕНИЯ СООТВЕТСТВУЮЩЕЙ ФОРМЫ СПРАВКИ  в 2017 году (за отчетный 2016 год)</dc:title>
  <dc:creator>Панюков Евгений Васильевич</dc:creator>
  <cp:lastModifiedBy>Specialist5</cp:lastModifiedBy>
  <cp:revision>221</cp:revision>
  <dcterms:created xsi:type="dcterms:W3CDTF">2017-02-14T14:50:07Z</dcterms:created>
  <dcterms:modified xsi:type="dcterms:W3CDTF">2018-02-02T07:52:15Z</dcterms:modified>
</cp:coreProperties>
</file>